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25"/>
  </p:notesMasterIdLst>
  <p:sldIdLst>
    <p:sldId id="548" r:id="rId2"/>
    <p:sldId id="785" r:id="rId3"/>
    <p:sldId id="699" r:id="rId4"/>
    <p:sldId id="774" r:id="rId5"/>
    <p:sldId id="755" r:id="rId6"/>
    <p:sldId id="700" r:id="rId7"/>
    <p:sldId id="783" r:id="rId8"/>
    <p:sldId id="790" r:id="rId9"/>
    <p:sldId id="788" r:id="rId10"/>
    <p:sldId id="775" r:id="rId11"/>
    <p:sldId id="784" r:id="rId12"/>
    <p:sldId id="702" r:id="rId13"/>
    <p:sldId id="703" r:id="rId14"/>
    <p:sldId id="704" r:id="rId15"/>
    <p:sldId id="786" r:id="rId16"/>
    <p:sldId id="705" r:id="rId17"/>
    <p:sldId id="791" r:id="rId18"/>
    <p:sldId id="707" r:id="rId19"/>
    <p:sldId id="792" r:id="rId20"/>
    <p:sldId id="710" r:id="rId21"/>
    <p:sldId id="789" r:id="rId22"/>
    <p:sldId id="793" r:id="rId23"/>
    <p:sldId id="79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232F"/>
    <a:srgbClr val="3C75BC"/>
    <a:srgbClr val="FF8AD8"/>
    <a:srgbClr val="9437FF"/>
    <a:srgbClr val="53C3BB"/>
    <a:srgbClr val="C377C4"/>
    <a:srgbClr val="9DC3E6"/>
    <a:srgbClr val="FB684D"/>
    <a:srgbClr val="3467A4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78483"/>
  </p:normalViewPr>
  <p:slideViewPr>
    <p:cSldViewPr snapToGrid="0">
      <p:cViewPr varScale="1">
        <p:scale>
          <a:sx n="97" d="100"/>
          <a:sy n="97" d="100"/>
        </p:scale>
        <p:origin x="1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0AE689-629B-426D-B407-BF71A8892790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C6394E12-3BE5-4D0A-9FA4-BBEE56131A1C}">
      <dgm:prSet/>
      <dgm:spPr/>
      <dgm:t>
        <a:bodyPr/>
        <a:lstStyle/>
        <a:p>
          <a:r>
            <a:rPr lang="en-US" b="1"/>
            <a:t>Benefits of a Cooperative: </a:t>
          </a:r>
          <a:endParaRPr lang="en-US"/>
        </a:p>
      </dgm:t>
    </dgm:pt>
    <dgm:pt modelId="{23E2C67A-2AC2-4CC7-AAF0-C6493FD87638}" type="parTrans" cxnId="{13346272-C354-428B-8D90-1887663B3E8D}">
      <dgm:prSet/>
      <dgm:spPr/>
      <dgm:t>
        <a:bodyPr/>
        <a:lstStyle/>
        <a:p>
          <a:endParaRPr lang="en-US"/>
        </a:p>
      </dgm:t>
    </dgm:pt>
    <dgm:pt modelId="{645DAB5E-AA0F-47B5-8EFE-C330F59B0EBA}" type="sibTrans" cxnId="{13346272-C354-428B-8D90-1887663B3E8D}">
      <dgm:prSet/>
      <dgm:spPr/>
      <dgm:t>
        <a:bodyPr/>
        <a:lstStyle/>
        <a:p>
          <a:endParaRPr lang="en-US"/>
        </a:p>
      </dgm:t>
    </dgm:pt>
    <dgm:pt modelId="{3AFE5154-1634-44FE-A5FF-77B0CE125C77}">
      <dgm:prSet/>
      <dgm:spPr/>
      <dgm:t>
        <a:bodyPr/>
        <a:lstStyle/>
        <a:p>
          <a:r>
            <a:rPr lang="en-US"/>
            <a:t>Access to quality supplies and services</a:t>
          </a:r>
        </a:p>
      </dgm:t>
    </dgm:pt>
    <dgm:pt modelId="{A11499D4-93D2-4EBE-8092-C6832509CE6F}" type="parTrans" cxnId="{F4FC83FE-D3FF-49BF-B036-8B2EDD9AED3B}">
      <dgm:prSet/>
      <dgm:spPr/>
      <dgm:t>
        <a:bodyPr/>
        <a:lstStyle/>
        <a:p>
          <a:endParaRPr lang="en-US"/>
        </a:p>
      </dgm:t>
    </dgm:pt>
    <dgm:pt modelId="{7A018D50-85FC-458D-912A-217DBDE6D7E3}" type="sibTrans" cxnId="{F4FC83FE-D3FF-49BF-B036-8B2EDD9AED3B}">
      <dgm:prSet/>
      <dgm:spPr/>
      <dgm:t>
        <a:bodyPr/>
        <a:lstStyle/>
        <a:p>
          <a:endParaRPr lang="en-US"/>
        </a:p>
      </dgm:t>
    </dgm:pt>
    <dgm:pt modelId="{167502D2-BE5D-4BF9-ADD2-5F89D3160459}">
      <dgm:prSet/>
      <dgm:spPr/>
      <dgm:t>
        <a:bodyPr/>
        <a:lstStyle/>
        <a:p>
          <a:r>
            <a:rPr lang="en-US"/>
            <a:t>Increased buying power and leverage</a:t>
          </a:r>
        </a:p>
      </dgm:t>
    </dgm:pt>
    <dgm:pt modelId="{260D89C2-0564-4FF1-822F-B7FF05D016D4}" type="parTrans" cxnId="{0469CC39-217E-4DA2-9037-840436A05F25}">
      <dgm:prSet/>
      <dgm:spPr/>
      <dgm:t>
        <a:bodyPr/>
        <a:lstStyle/>
        <a:p>
          <a:endParaRPr lang="en-US"/>
        </a:p>
      </dgm:t>
    </dgm:pt>
    <dgm:pt modelId="{B4741819-EBC8-47B6-9860-23B053A14C9D}" type="sibTrans" cxnId="{0469CC39-217E-4DA2-9037-840436A05F25}">
      <dgm:prSet/>
      <dgm:spPr/>
      <dgm:t>
        <a:bodyPr/>
        <a:lstStyle/>
        <a:p>
          <a:endParaRPr lang="en-US"/>
        </a:p>
      </dgm:t>
    </dgm:pt>
    <dgm:pt modelId="{064E5818-BA19-421E-BD30-F057999D10F8}">
      <dgm:prSet/>
      <dgm:spPr/>
      <dgm:t>
        <a:bodyPr/>
        <a:lstStyle/>
        <a:p>
          <a:r>
            <a:rPr lang="en-US"/>
            <a:t>Share in earnings</a:t>
          </a:r>
        </a:p>
      </dgm:t>
    </dgm:pt>
    <dgm:pt modelId="{7BAE8265-D6ED-42DF-9F61-63B00C235953}" type="parTrans" cxnId="{1883AFB0-6B5A-4C8A-B788-B64F04CF01E0}">
      <dgm:prSet/>
      <dgm:spPr/>
      <dgm:t>
        <a:bodyPr/>
        <a:lstStyle/>
        <a:p>
          <a:endParaRPr lang="en-US"/>
        </a:p>
      </dgm:t>
    </dgm:pt>
    <dgm:pt modelId="{9E7A1870-5F24-4AC2-853F-8DEE5FAD63CB}" type="sibTrans" cxnId="{1883AFB0-6B5A-4C8A-B788-B64F04CF01E0}">
      <dgm:prSet/>
      <dgm:spPr/>
      <dgm:t>
        <a:bodyPr/>
        <a:lstStyle/>
        <a:p>
          <a:endParaRPr lang="en-US"/>
        </a:p>
      </dgm:t>
    </dgm:pt>
    <dgm:pt modelId="{70874678-7E2D-4BDD-AAB7-0117551900B2}">
      <dgm:prSet/>
      <dgm:spPr/>
      <dgm:t>
        <a:bodyPr/>
        <a:lstStyle/>
        <a:p>
          <a:r>
            <a:rPr lang="en-US"/>
            <a:t>Effective Political Action</a:t>
          </a:r>
        </a:p>
      </dgm:t>
    </dgm:pt>
    <dgm:pt modelId="{CEC8CC94-D3C4-4186-BAC1-01C6CE72CFE7}" type="parTrans" cxnId="{7ACE9333-3ACF-4B06-ACA4-DE32949FCA0A}">
      <dgm:prSet/>
      <dgm:spPr/>
      <dgm:t>
        <a:bodyPr/>
        <a:lstStyle/>
        <a:p>
          <a:endParaRPr lang="en-US"/>
        </a:p>
      </dgm:t>
    </dgm:pt>
    <dgm:pt modelId="{2830ECE4-479C-4B49-80D2-B840B9E382C9}" type="sibTrans" cxnId="{7ACE9333-3ACF-4B06-ACA4-DE32949FCA0A}">
      <dgm:prSet/>
      <dgm:spPr/>
      <dgm:t>
        <a:bodyPr/>
        <a:lstStyle/>
        <a:p>
          <a:endParaRPr lang="en-US"/>
        </a:p>
      </dgm:t>
    </dgm:pt>
    <dgm:pt modelId="{2C49E458-F4CD-4410-9126-CA56F7D064A1}">
      <dgm:prSet/>
      <dgm:spPr/>
      <dgm:t>
        <a:bodyPr/>
        <a:lstStyle/>
        <a:p>
          <a:r>
            <a:rPr lang="en-US"/>
            <a:t>Greater Impact on the local economy </a:t>
          </a:r>
        </a:p>
      </dgm:t>
    </dgm:pt>
    <dgm:pt modelId="{B40ECBBC-F442-4D03-8A45-0A56B5DED288}" type="parTrans" cxnId="{8B68F2D3-C96D-4493-859E-3D2300A9BDC1}">
      <dgm:prSet/>
      <dgm:spPr/>
      <dgm:t>
        <a:bodyPr/>
        <a:lstStyle/>
        <a:p>
          <a:endParaRPr lang="en-US"/>
        </a:p>
      </dgm:t>
    </dgm:pt>
    <dgm:pt modelId="{EFB6C259-F459-40EB-90AD-CD1F9D0F3C66}" type="sibTrans" cxnId="{8B68F2D3-C96D-4493-859E-3D2300A9BDC1}">
      <dgm:prSet/>
      <dgm:spPr/>
      <dgm:t>
        <a:bodyPr/>
        <a:lstStyle/>
        <a:p>
          <a:endParaRPr lang="en-US"/>
        </a:p>
      </dgm:t>
    </dgm:pt>
    <dgm:pt modelId="{3BAF1F19-7A11-4DCE-9962-3ACF2AC49F2B}">
      <dgm:prSet/>
      <dgm:spPr/>
      <dgm:t>
        <a:bodyPr/>
        <a:lstStyle/>
        <a:p>
          <a:r>
            <a:rPr lang="en-US"/>
            <a:t>Democratic Control</a:t>
          </a:r>
        </a:p>
      </dgm:t>
    </dgm:pt>
    <dgm:pt modelId="{71FE4C07-A41B-472A-A897-5105ECAD96B0}" type="parTrans" cxnId="{2E5D3613-219A-4F97-A066-17C4975631EE}">
      <dgm:prSet/>
      <dgm:spPr/>
      <dgm:t>
        <a:bodyPr/>
        <a:lstStyle/>
        <a:p>
          <a:endParaRPr lang="en-US"/>
        </a:p>
      </dgm:t>
    </dgm:pt>
    <dgm:pt modelId="{71CC7A73-2143-4CFE-B2A1-817645A91B65}" type="sibTrans" cxnId="{2E5D3613-219A-4F97-A066-17C4975631EE}">
      <dgm:prSet/>
      <dgm:spPr/>
      <dgm:t>
        <a:bodyPr/>
        <a:lstStyle/>
        <a:p>
          <a:endParaRPr lang="en-US"/>
        </a:p>
      </dgm:t>
    </dgm:pt>
    <dgm:pt modelId="{186F6209-B382-4D38-BD1E-7467AA347995}" type="pres">
      <dgm:prSet presAssocID="{960AE689-629B-426D-B407-BF71A8892790}" presName="diagram" presStyleCnt="0">
        <dgm:presLayoutVars>
          <dgm:dir/>
          <dgm:resizeHandles val="exact"/>
        </dgm:presLayoutVars>
      </dgm:prSet>
      <dgm:spPr/>
    </dgm:pt>
    <dgm:pt modelId="{D02ABF83-0669-47B5-BF7C-2CF847AE7DDF}" type="pres">
      <dgm:prSet presAssocID="{C6394E12-3BE5-4D0A-9FA4-BBEE56131A1C}" presName="node" presStyleLbl="node1" presStyleIdx="0" presStyleCnt="1">
        <dgm:presLayoutVars>
          <dgm:bulletEnabled val="1"/>
        </dgm:presLayoutVars>
      </dgm:prSet>
      <dgm:spPr/>
    </dgm:pt>
  </dgm:ptLst>
  <dgm:cxnLst>
    <dgm:cxn modelId="{70EC9C00-3586-4C43-8F75-93C2B8C5852D}" type="presOf" srcId="{167502D2-BE5D-4BF9-ADD2-5F89D3160459}" destId="{D02ABF83-0669-47B5-BF7C-2CF847AE7DDF}" srcOrd="0" destOrd="2" presId="urn:microsoft.com/office/officeart/2005/8/layout/default"/>
    <dgm:cxn modelId="{40AC1E0B-D9C7-40A0-A115-9CC1A6F537BC}" type="presOf" srcId="{064E5818-BA19-421E-BD30-F057999D10F8}" destId="{D02ABF83-0669-47B5-BF7C-2CF847AE7DDF}" srcOrd="0" destOrd="3" presId="urn:microsoft.com/office/officeart/2005/8/layout/default"/>
    <dgm:cxn modelId="{2E5D3613-219A-4F97-A066-17C4975631EE}" srcId="{C6394E12-3BE5-4D0A-9FA4-BBEE56131A1C}" destId="{3BAF1F19-7A11-4DCE-9962-3ACF2AC49F2B}" srcOrd="5" destOrd="0" parTransId="{71FE4C07-A41B-472A-A897-5105ECAD96B0}" sibTransId="{71CC7A73-2143-4CFE-B2A1-817645A91B65}"/>
    <dgm:cxn modelId="{89863617-A798-493C-9DFA-B4A4E16F4B3A}" type="presOf" srcId="{2C49E458-F4CD-4410-9126-CA56F7D064A1}" destId="{D02ABF83-0669-47B5-BF7C-2CF847AE7DDF}" srcOrd="0" destOrd="5" presId="urn:microsoft.com/office/officeart/2005/8/layout/default"/>
    <dgm:cxn modelId="{042B0D26-1BD8-4598-9E8C-62C0622E0B01}" type="presOf" srcId="{960AE689-629B-426D-B407-BF71A8892790}" destId="{186F6209-B382-4D38-BD1E-7467AA347995}" srcOrd="0" destOrd="0" presId="urn:microsoft.com/office/officeart/2005/8/layout/default"/>
    <dgm:cxn modelId="{7ACE9333-3ACF-4B06-ACA4-DE32949FCA0A}" srcId="{C6394E12-3BE5-4D0A-9FA4-BBEE56131A1C}" destId="{70874678-7E2D-4BDD-AAB7-0117551900B2}" srcOrd="3" destOrd="0" parTransId="{CEC8CC94-D3C4-4186-BAC1-01C6CE72CFE7}" sibTransId="{2830ECE4-479C-4B49-80D2-B840B9E382C9}"/>
    <dgm:cxn modelId="{0469CC39-217E-4DA2-9037-840436A05F25}" srcId="{C6394E12-3BE5-4D0A-9FA4-BBEE56131A1C}" destId="{167502D2-BE5D-4BF9-ADD2-5F89D3160459}" srcOrd="1" destOrd="0" parTransId="{260D89C2-0564-4FF1-822F-B7FF05D016D4}" sibTransId="{B4741819-EBC8-47B6-9860-23B053A14C9D}"/>
    <dgm:cxn modelId="{5758B554-D8BB-4D85-B223-831A89AA2FA0}" type="presOf" srcId="{C6394E12-3BE5-4D0A-9FA4-BBEE56131A1C}" destId="{D02ABF83-0669-47B5-BF7C-2CF847AE7DDF}" srcOrd="0" destOrd="0" presId="urn:microsoft.com/office/officeart/2005/8/layout/default"/>
    <dgm:cxn modelId="{13346272-C354-428B-8D90-1887663B3E8D}" srcId="{960AE689-629B-426D-B407-BF71A8892790}" destId="{C6394E12-3BE5-4D0A-9FA4-BBEE56131A1C}" srcOrd="0" destOrd="0" parTransId="{23E2C67A-2AC2-4CC7-AAF0-C6493FD87638}" sibTransId="{645DAB5E-AA0F-47B5-8EFE-C330F59B0EBA}"/>
    <dgm:cxn modelId="{F7F7C98F-C3BE-429C-8178-8B80C097D0B2}" type="presOf" srcId="{3AFE5154-1634-44FE-A5FF-77B0CE125C77}" destId="{D02ABF83-0669-47B5-BF7C-2CF847AE7DDF}" srcOrd="0" destOrd="1" presId="urn:microsoft.com/office/officeart/2005/8/layout/default"/>
    <dgm:cxn modelId="{1883AFB0-6B5A-4C8A-B788-B64F04CF01E0}" srcId="{C6394E12-3BE5-4D0A-9FA4-BBEE56131A1C}" destId="{064E5818-BA19-421E-BD30-F057999D10F8}" srcOrd="2" destOrd="0" parTransId="{7BAE8265-D6ED-42DF-9F61-63B00C235953}" sibTransId="{9E7A1870-5F24-4AC2-853F-8DEE5FAD63CB}"/>
    <dgm:cxn modelId="{8B68F2D3-C96D-4493-859E-3D2300A9BDC1}" srcId="{C6394E12-3BE5-4D0A-9FA4-BBEE56131A1C}" destId="{2C49E458-F4CD-4410-9126-CA56F7D064A1}" srcOrd="4" destOrd="0" parTransId="{B40ECBBC-F442-4D03-8A45-0A56B5DED288}" sibTransId="{EFB6C259-F459-40EB-90AD-CD1F9D0F3C66}"/>
    <dgm:cxn modelId="{F47366E6-6AD7-4F46-B251-99D933DC85BA}" type="presOf" srcId="{3BAF1F19-7A11-4DCE-9962-3ACF2AC49F2B}" destId="{D02ABF83-0669-47B5-BF7C-2CF847AE7DDF}" srcOrd="0" destOrd="6" presId="urn:microsoft.com/office/officeart/2005/8/layout/default"/>
    <dgm:cxn modelId="{83F750F4-FA40-4A2D-88E0-ED2C405CFF8F}" type="presOf" srcId="{70874678-7E2D-4BDD-AAB7-0117551900B2}" destId="{D02ABF83-0669-47B5-BF7C-2CF847AE7DDF}" srcOrd="0" destOrd="4" presId="urn:microsoft.com/office/officeart/2005/8/layout/default"/>
    <dgm:cxn modelId="{F4FC83FE-D3FF-49BF-B036-8B2EDD9AED3B}" srcId="{C6394E12-3BE5-4D0A-9FA4-BBEE56131A1C}" destId="{3AFE5154-1634-44FE-A5FF-77B0CE125C77}" srcOrd="0" destOrd="0" parTransId="{A11499D4-93D2-4EBE-8092-C6832509CE6F}" sibTransId="{7A018D50-85FC-458D-912A-217DBDE6D7E3}"/>
    <dgm:cxn modelId="{7C250520-8613-4976-BC19-5B6229B5D9D6}" type="presParOf" srcId="{186F6209-B382-4D38-BD1E-7467AA347995}" destId="{D02ABF83-0669-47B5-BF7C-2CF847AE7DD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5FC91-EDD5-495E-B063-6398AA981770}" type="doc">
      <dgm:prSet loTypeId="urn:microsoft.com/office/officeart/2018/2/layout/IconVerticalSolidList" loCatId="icon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ADE2A3-8CE0-4A31-B20A-F0FDC06562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latin typeface="Avenir Book" panose="02000503020000020003" pitchFamily="2" charset="0"/>
            </a:rPr>
            <a:t>A cooperative can be state or federal chartered business</a:t>
          </a:r>
        </a:p>
      </dgm:t>
    </dgm:pt>
    <dgm:pt modelId="{7CEFDFE4-CC3E-4C0A-A7F0-D50B1D7D9382}" type="parTrans" cxnId="{BE50EC75-A949-4E63-BC7F-A782751D6F43}">
      <dgm:prSet/>
      <dgm:spPr/>
      <dgm:t>
        <a:bodyPr/>
        <a:lstStyle/>
        <a:p>
          <a:endParaRPr lang="en-US"/>
        </a:p>
      </dgm:t>
    </dgm:pt>
    <dgm:pt modelId="{CC14962B-B5A0-458E-8BFD-154726C389EF}" type="sibTrans" cxnId="{BE50EC75-A949-4E63-BC7F-A782751D6F43}">
      <dgm:prSet/>
      <dgm:spPr/>
      <dgm:t>
        <a:bodyPr/>
        <a:lstStyle/>
        <a:p>
          <a:endParaRPr lang="en-US"/>
        </a:p>
      </dgm:t>
    </dgm:pt>
    <dgm:pt modelId="{8D2716E8-77E4-4591-A503-57DA7F48F2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>
              <a:latin typeface="Avenir Book" panose="02000503020000020003" pitchFamily="2" charset="0"/>
            </a:rPr>
            <a:t>It is an organized and operated corporation under applicable state or federal laws. </a:t>
          </a:r>
        </a:p>
      </dgm:t>
    </dgm:pt>
    <dgm:pt modelId="{D3D7A365-1750-45FF-B222-9E97E8B4A771}" type="parTrans" cxnId="{2B1594DF-C500-4215-91D4-BD4793F4AFAF}">
      <dgm:prSet/>
      <dgm:spPr/>
      <dgm:t>
        <a:bodyPr/>
        <a:lstStyle/>
        <a:p>
          <a:endParaRPr lang="en-US"/>
        </a:p>
      </dgm:t>
    </dgm:pt>
    <dgm:pt modelId="{F2FB5A49-5225-40D5-87CD-94A1AC792E82}" type="sibTrans" cxnId="{2B1594DF-C500-4215-91D4-BD4793F4AFAF}">
      <dgm:prSet/>
      <dgm:spPr/>
      <dgm:t>
        <a:bodyPr/>
        <a:lstStyle/>
        <a:p>
          <a:endParaRPr lang="en-US"/>
        </a:p>
      </dgm:t>
    </dgm:pt>
    <dgm:pt modelId="{85205ADC-F9EB-4E39-AB2F-1DFE2C7F22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>
              <a:latin typeface="Avenir Book" panose="02000503020000020003" pitchFamily="2" charset="0"/>
            </a:rPr>
            <a:t>The life of a cooperative can be perpetual. Members can routinely join or resign without disrupting ongoing operations. </a:t>
          </a:r>
        </a:p>
      </dgm:t>
    </dgm:pt>
    <dgm:pt modelId="{451AC2CF-95C3-44A2-A05A-AE3203521BCB}" type="parTrans" cxnId="{0B39390C-C463-4346-A8CB-8C34C8E12D10}">
      <dgm:prSet/>
      <dgm:spPr/>
      <dgm:t>
        <a:bodyPr/>
        <a:lstStyle/>
        <a:p>
          <a:endParaRPr lang="en-US"/>
        </a:p>
      </dgm:t>
    </dgm:pt>
    <dgm:pt modelId="{79FC896E-382D-46F5-89AE-70DD904C2355}" type="sibTrans" cxnId="{0B39390C-C463-4346-A8CB-8C34C8E12D10}">
      <dgm:prSet/>
      <dgm:spPr/>
      <dgm:t>
        <a:bodyPr/>
        <a:lstStyle/>
        <a:p>
          <a:endParaRPr lang="en-US"/>
        </a:p>
      </dgm:t>
    </dgm:pt>
    <dgm:pt modelId="{A92FB6FC-6A78-415A-A3A3-9F2769C92762}">
      <dgm:prSet phldr="0"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600">
              <a:latin typeface="Avenir Book" panose="02000503020000020003" pitchFamily="2" charset="0"/>
            </a:rPr>
            <a:t> They are not charitable in nature </a:t>
          </a:r>
        </a:p>
      </dgm:t>
    </dgm:pt>
    <dgm:pt modelId="{A0643650-37FC-4449-9F30-4AC63E1AF1C7}" type="parTrans" cxnId="{99D39F56-D29B-415C-936F-DA240A883752}">
      <dgm:prSet/>
      <dgm:spPr/>
      <dgm:t>
        <a:bodyPr/>
        <a:lstStyle/>
        <a:p>
          <a:endParaRPr lang="en-US"/>
        </a:p>
      </dgm:t>
    </dgm:pt>
    <dgm:pt modelId="{04515F04-2D06-4C88-AAF8-C56CF7717A8D}" type="sibTrans" cxnId="{99D39F56-D29B-415C-936F-DA240A883752}">
      <dgm:prSet/>
      <dgm:spPr/>
      <dgm:t>
        <a:bodyPr/>
        <a:lstStyle/>
        <a:p>
          <a:endParaRPr lang="en-US"/>
        </a:p>
      </dgm:t>
    </dgm:pt>
    <dgm:pt modelId="{4FE6D91A-AF78-49E1-942C-E7A341BC448F}" type="pres">
      <dgm:prSet presAssocID="{EAB5FC91-EDD5-495E-B063-6398AA981770}" presName="root" presStyleCnt="0">
        <dgm:presLayoutVars>
          <dgm:dir/>
          <dgm:resizeHandles val="exact"/>
        </dgm:presLayoutVars>
      </dgm:prSet>
      <dgm:spPr/>
    </dgm:pt>
    <dgm:pt modelId="{64C2FC46-6645-4603-B7D6-D30F84511C7A}" type="pres">
      <dgm:prSet presAssocID="{D8ADE2A3-8CE0-4A31-B20A-F0FDC06562B8}" presName="compNode" presStyleCnt="0"/>
      <dgm:spPr/>
    </dgm:pt>
    <dgm:pt modelId="{96CD2E4F-6793-40E7-89D1-F461B00796AE}" type="pres">
      <dgm:prSet presAssocID="{D8ADE2A3-8CE0-4A31-B20A-F0FDC06562B8}" presName="bgRect" presStyleLbl="bgShp" presStyleIdx="0" presStyleCnt="4"/>
      <dgm:spPr/>
    </dgm:pt>
    <dgm:pt modelId="{D7BC636E-4CDA-47AC-8EBC-00C5449C5343}" type="pres">
      <dgm:prSet presAssocID="{D8ADE2A3-8CE0-4A31-B20A-F0FDC06562B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8BCF3F7-1AB7-480B-BEAF-7A917463E9A7}" type="pres">
      <dgm:prSet presAssocID="{D8ADE2A3-8CE0-4A31-B20A-F0FDC06562B8}" presName="spaceRect" presStyleCnt="0"/>
      <dgm:spPr/>
    </dgm:pt>
    <dgm:pt modelId="{7CAA80DC-0506-4B4A-BE9F-1DB154B75471}" type="pres">
      <dgm:prSet presAssocID="{D8ADE2A3-8CE0-4A31-B20A-F0FDC06562B8}" presName="parTx" presStyleLbl="revTx" presStyleIdx="0" presStyleCnt="4">
        <dgm:presLayoutVars>
          <dgm:chMax val="0"/>
          <dgm:chPref val="0"/>
        </dgm:presLayoutVars>
      </dgm:prSet>
      <dgm:spPr/>
    </dgm:pt>
    <dgm:pt modelId="{BDCC888D-6442-4296-B7CE-DAC75D05E180}" type="pres">
      <dgm:prSet presAssocID="{CC14962B-B5A0-458E-8BFD-154726C389EF}" presName="sibTrans" presStyleCnt="0"/>
      <dgm:spPr/>
    </dgm:pt>
    <dgm:pt modelId="{6BCA132F-F941-4AA3-B0C3-B59F13457EB5}" type="pres">
      <dgm:prSet presAssocID="{8D2716E8-77E4-4591-A503-57DA7F48F2DA}" presName="compNode" presStyleCnt="0"/>
      <dgm:spPr/>
    </dgm:pt>
    <dgm:pt modelId="{CD71D1B3-4D41-46B9-97CE-E6EE559D608A}" type="pres">
      <dgm:prSet presAssocID="{8D2716E8-77E4-4591-A503-57DA7F48F2DA}" presName="bgRect" presStyleLbl="bgShp" presStyleIdx="1" presStyleCnt="4"/>
      <dgm:spPr/>
    </dgm:pt>
    <dgm:pt modelId="{44BBBDF6-7D83-4F79-A2ED-26E13630C8DF}" type="pres">
      <dgm:prSet presAssocID="{8D2716E8-77E4-4591-A503-57DA7F48F2D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DEFFFC64-0B5B-4613-A1B4-996E602E64E5}" type="pres">
      <dgm:prSet presAssocID="{8D2716E8-77E4-4591-A503-57DA7F48F2DA}" presName="spaceRect" presStyleCnt="0"/>
      <dgm:spPr/>
    </dgm:pt>
    <dgm:pt modelId="{7D56CF87-8E8E-48B2-A0B5-59ACEB5AD930}" type="pres">
      <dgm:prSet presAssocID="{8D2716E8-77E4-4591-A503-57DA7F48F2DA}" presName="parTx" presStyleLbl="revTx" presStyleIdx="1" presStyleCnt="4">
        <dgm:presLayoutVars>
          <dgm:chMax val="0"/>
          <dgm:chPref val="0"/>
        </dgm:presLayoutVars>
      </dgm:prSet>
      <dgm:spPr/>
    </dgm:pt>
    <dgm:pt modelId="{087E0840-DD42-4271-8AD5-AE0977A1458D}" type="pres">
      <dgm:prSet presAssocID="{F2FB5A49-5225-40D5-87CD-94A1AC792E82}" presName="sibTrans" presStyleCnt="0"/>
      <dgm:spPr/>
    </dgm:pt>
    <dgm:pt modelId="{1D17C94E-DADC-44DC-901C-8EB62F18AFD4}" type="pres">
      <dgm:prSet presAssocID="{85205ADC-F9EB-4E39-AB2F-1DFE2C7F2255}" presName="compNode" presStyleCnt="0"/>
      <dgm:spPr/>
    </dgm:pt>
    <dgm:pt modelId="{2A566ED7-1EC7-46FC-ACC6-F64FAF5B1706}" type="pres">
      <dgm:prSet presAssocID="{85205ADC-F9EB-4E39-AB2F-1DFE2C7F2255}" presName="bgRect" presStyleLbl="bgShp" presStyleIdx="2" presStyleCnt="4"/>
      <dgm:spPr/>
    </dgm:pt>
    <dgm:pt modelId="{63387A56-FA35-41F0-8181-FF1866531B9D}" type="pres">
      <dgm:prSet presAssocID="{85205ADC-F9EB-4E39-AB2F-1DFE2C7F225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15E444B9-E3DD-4447-BF36-FCD737DFEB0A}" type="pres">
      <dgm:prSet presAssocID="{85205ADC-F9EB-4E39-AB2F-1DFE2C7F2255}" presName="spaceRect" presStyleCnt="0"/>
      <dgm:spPr/>
    </dgm:pt>
    <dgm:pt modelId="{64908E5C-C03E-420C-A06A-BF962B23D857}" type="pres">
      <dgm:prSet presAssocID="{85205ADC-F9EB-4E39-AB2F-1DFE2C7F2255}" presName="parTx" presStyleLbl="revTx" presStyleIdx="2" presStyleCnt="4">
        <dgm:presLayoutVars>
          <dgm:chMax val="0"/>
          <dgm:chPref val="0"/>
        </dgm:presLayoutVars>
      </dgm:prSet>
      <dgm:spPr/>
    </dgm:pt>
    <dgm:pt modelId="{EFB78DAA-FFD2-467C-97D5-BFFED0263172}" type="pres">
      <dgm:prSet presAssocID="{79FC896E-382D-46F5-89AE-70DD904C2355}" presName="sibTrans" presStyleCnt="0"/>
      <dgm:spPr/>
    </dgm:pt>
    <dgm:pt modelId="{21DE4249-5CF2-4D8E-9944-ED0457B1D587}" type="pres">
      <dgm:prSet presAssocID="{A92FB6FC-6A78-415A-A3A3-9F2769C92762}" presName="compNode" presStyleCnt="0"/>
      <dgm:spPr/>
    </dgm:pt>
    <dgm:pt modelId="{D396273C-D083-4E2D-8632-30CF3094E732}" type="pres">
      <dgm:prSet presAssocID="{A92FB6FC-6A78-415A-A3A3-9F2769C92762}" presName="bgRect" presStyleLbl="bgShp" presStyleIdx="3" presStyleCnt="4"/>
      <dgm:spPr/>
    </dgm:pt>
    <dgm:pt modelId="{6C823F77-4794-4E36-8CBC-3FB62B18D874}" type="pres">
      <dgm:prSet presAssocID="{A92FB6FC-6A78-415A-A3A3-9F2769C92762}" presName="iconRect" presStyleLbl="node1" presStyleIdx="3" presStyleCnt="4"/>
      <dgm:spPr/>
    </dgm:pt>
    <dgm:pt modelId="{41B9956B-8F09-4B3B-8E93-37DAAAD601EF}" type="pres">
      <dgm:prSet presAssocID="{A92FB6FC-6A78-415A-A3A3-9F2769C92762}" presName="spaceRect" presStyleCnt="0"/>
      <dgm:spPr/>
    </dgm:pt>
    <dgm:pt modelId="{1BC9E580-F2DA-45F8-98D4-E9AF44F87811}" type="pres">
      <dgm:prSet presAssocID="{A92FB6FC-6A78-415A-A3A3-9F2769C9276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B39390C-C463-4346-A8CB-8C34C8E12D10}" srcId="{EAB5FC91-EDD5-495E-B063-6398AA981770}" destId="{85205ADC-F9EB-4E39-AB2F-1DFE2C7F2255}" srcOrd="2" destOrd="0" parTransId="{451AC2CF-95C3-44A2-A05A-AE3203521BCB}" sibTransId="{79FC896E-382D-46F5-89AE-70DD904C2355}"/>
    <dgm:cxn modelId="{0A674812-BAB1-4118-807F-B5DF870F11A0}" type="presOf" srcId="{8D2716E8-77E4-4591-A503-57DA7F48F2DA}" destId="{7D56CF87-8E8E-48B2-A0B5-59ACEB5AD930}" srcOrd="0" destOrd="0" presId="urn:microsoft.com/office/officeart/2018/2/layout/IconVerticalSolidList"/>
    <dgm:cxn modelId="{832AAF32-1AEA-4CCD-B5E4-68D4FEFA0272}" type="presOf" srcId="{EAB5FC91-EDD5-495E-B063-6398AA981770}" destId="{4FE6D91A-AF78-49E1-942C-E7A341BC448F}" srcOrd="0" destOrd="0" presId="urn:microsoft.com/office/officeart/2018/2/layout/IconVerticalSolidList"/>
    <dgm:cxn modelId="{39E5BE35-2BA7-4168-97FA-CD5C59A946FD}" type="presOf" srcId="{85205ADC-F9EB-4E39-AB2F-1DFE2C7F2255}" destId="{64908E5C-C03E-420C-A06A-BF962B23D857}" srcOrd="0" destOrd="0" presId="urn:microsoft.com/office/officeart/2018/2/layout/IconVerticalSolidList"/>
    <dgm:cxn modelId="{99D39F56-D29B-415C-936F-DA240A883752}" srcId="{EAB5FC91-EDD5-495E-B063-6398AA981770}" destId="{A92FB6FC-6A78-415A-A3A3-9F2769C92762}" srcOrd="3" destOrd="0" parTransId="{A0643650-37FC-4449-9F30-4AC63E1AF1C7}" sibTransId="{04515F04-2D06-4C88-AAF8-C56CF7717A8D}"/>
    <dgm:cxn modelId="{BE50EC75-A949-4E63-BC7F-A782751D6F43}" srcId="{EAB5FC91-EDD5-495E-B063-6398AA981770}" destId="{D8ADE2A3-8CE0-4A31-B20A-F0FDC06562B8}" srcOrd="0" destOrd="0" parTransId="{7CEFDFE4-CC3E-4C0A-A7F0-D50B1D7D9382}" sibTransId="{CC14962B-B5A0-458E-8BFD-154726C389EF}"/>
    <dgm:cxn modelId="{B118EDD0-1509-40FA-BA90-7EF04FC5E60F}" type="presOf" srcId="{D8ADE2A3-8CE0-4A31-B20A-F0FDC06562B8}" destId="{7CAA80DC-0506-4B4A-BE9F-1DB154B75471}" srcOrd="0" destOrd="0" presId="urn:microsoft.com/office/officeart/2018/2/layout/IconVerticalSolidList"/>
    <dgm:cxn modelId="{2B1594DF-C500-4215-91D4-BD4793F4AFAF}" srcId="{EAB5FC91-EDD5-495E-B063-6398AA981770}" destId="{8D2716E8-77E4-4591-A503-57DA7F48F2DA}" srcOrd="1" destOrd="0" parTransId="{D3D7A365-1750-45FF-B222-9E97E8B4A771}" sibTransId="{F2FB5A49-5225-40D5-87CD-94A1AC792E82}"/>
    <dgm:cxn modelId="{62EE05E5-58DF-4C63-B750-B24E1751DB97}" type="presOf" srcId="{A92FB6FC-6A78-415A-A3A3-9F2769C92762}" destId="{1BC9E580-F2DA-45F8-98D4-E9AF44F87811}" srcOrd="0" destOrd="0" presId="urn:microsoft.com/office/officeart/2018/2/layout/IconVerticalSolidList"/>
    <dgm:cxn modelId="{D462751F-4B03-4A89-9A94-D3B141D06E38}" type="presParOf" srcId="{4FE6D91A-AF78-49E1-942C-E7A341BC448F}" destId="{64C2FC46-6645-4603-B7D6-D30F84511C7A}" srcOrd="0" destOrd="0" presId="urn:microsoft.com/office/officeart/2018/2/layout/IconVerticalSolidList"/>
    <dgm:cxn modelId="{37FA9E60-36D0-4FC1-9081-4730CE890017}" type="presParOf" srcId="{64C2FC46-6645-4603-B7D6-D30F84511C7A}" destId="{96CD2E4F-6793-40E7-89D1-F461B00796AE}" srcOrd="0" destOrd="0" presId="urn:microsoft.com/office/officeart/2018/2/layout/IconVerticalSolidList"/>
    <dgm:cxn modelId="{C462D67D-AD3F-483A-8BC9-33B08DA7FDCC}" type="presParOf" srcId="{64C2FC46-6645-4603-B7D6-D30F84511C7A}" destId="{D7BC636E-4CDA-47AC-8EBC-00C5449C5343}" srcOrd="1" destOrd="0" presId="urn:microsoft.com/office/officeart/2018/2/layout/IconVerticalSolidList"/>
    <dgm:cxn modelId="{C87C0032-D7CD-4F34-B057-C0FDB704B736}" type="presParOf" srcId="{64C2FC46-6645-4603-B7D6-D30F84511C7A}" destId="{78BCF3F7-1AB7-480B-BEAF-7A917463E9A7}" srcOrd="2" destOrd="0" presId="urn:microsoft.com/office/officeart/2018/2/layout/IconVerticalSolidList"/>
    <dgm:cxn modelId="{78CA5D9D-D4A3-43A0-8180-8C7F6D474F29}" type="presParOf" srcId="{64C2FC46-6645-4603-B7D6-D30F84511C7A}" destId="{7CAA80DC-0506-4B4A-BE9F-1DB154B75471}" srcOrd="3" destOrd="0" presId="urn:microsoft.com/office/officeart/2018/2/layout/IconVerticalSolidList"/>
    <dgm:cxn modelId="{CA5EDF74-3B6D-4F20-A099-9A76611E0A76}" type="presParOf" srcId="{4FE6D91A-AF78-49E1-942C-E7A341BC448F}" destId="{BDCC888D-6442-4296-B7CE-DAC75D05E180}" srcOrd="1" destOrd="0" presId="urn:microsoft.com/office/officeart/2018/2/layout/IconVerticalSolidList"/>
    <dgm:cxn modelId="{A53BD0B0-3C7B-40F7-8E0C-BB46D7449FC5}" type="presParOf" srcId="{4FE6D91A-AF78-49E1-942C-E7A341BC448F}" destId="{6BCA132F-F941-4AA3-B0C3-B59F13457EB5}" srcOrd="2" destOrd="0" presId="urn:microsoft.com/office/officeart/2018/2/layout/IconVerticalSolidList"/>
    <dgm:cxn modelId="{AE0F35AE-2858-41A1-A961-99D1167DD5A5}" type="presParOf" srcId="{6BCA132F-F941-4AA3-B0C3-B59F13457EB5}" destId="{CD71D1B3-4D41-46B9-97CE-E6EE559D608A}" srcOrd="0" destOrd="0" presId="urn:microsoft.com/office/officeart/2018/2/layout/IconVerticalSolidList"/>
    <dgm:cxn modelId="{62A8AEAB-10F3-41D4-9369-EBB819E63AD0}" type="presParOf" srcId="{6BCA132F-F941-4AA3-B0C3-B59F13457EB5}" destId="{44BBBDF6-7D83-4F79-A2ED-26E13630C8DF}" srcOrd="1" destOrd="0" presId="urn:microsoft.com/office/officeart/2018/2/layout/IconVerticalSolidList"/>
    <dgm:cxn modelId="{7655E41D-370B-409D-ABEB-FB47306D7B1F}" type="presParOf" srcId="{6BCA132F-F941-4AA3-B0C3-B59F13457EB5}" destId="{DEFFFC64-0B5B-4613-A1B4-996E602E64E5}" srcOrd="2" destOrd="0" presId="urn:microsoft.com/office/officeart/2018/2/layout/IconVerticalSolidList"/>
    <dgm:cxn modelId="{642505B1-BF4B-48B4-8460-8B28E1F011CB}" type="presParOf" srcId="{6BCA132F-F941-4AA3-B0C3-B59F13457EB5}" destId="{7D56CF87-8E8E-48B2-A0B5-59ACEB5AD930}" srcOrd="3" destOrd="0" presId="urn:microsoft.com/office/officeart/2018/2/layout/IconVerticalSolidList"/>
    <dgm:cxn modelId="{DDEE0E29-B5AD-43B0-83F2-4E07B2391871}" type="presParOf" srcId="{4FE6D91A-AF78-49E1-942C-E7A341BC448F}" destId="{087E0840-DD42-4271-8AD5-AE0977A1458D}" srcOrd="3" destOrd="0" presId="urn:microsoft.com/office/officeart/2018/2/layout/IconVerticalSolidList"/>
    <dgm:cxn modelId="{AADC0394-45A3-4C5B-B742-0307FA4573EB}" type="presParOf" srcId="{4FE6D91A-AF78-49E1-942C-E7A341BC448F}" destId="{1D17C94E-DADC-44DC-901C-8EB62F18AFD4}" srcOrd="4" destOrd="0" presId="urn:microsoft.com/office/officeart/2018/2/layout/IconVerticalSolidList"/>
    <dgm:cxn modelId="{8E971FEB-768B-4149-972B-B34EB6DCBA4A}" type="presParOf" srcId="{1D17C94E-DADC-44DC-901C-8EB62F18AFD4}" destId="{2A566ED7-1EC7-46FC-ACC6-F64FAF5B1706}" srcOrd="0" destOrd="0" presId="urn:microsoft.com/office/officeart/2018/2/layout/IconVerticalSolidList"/>
    <dgm:cxn modelId="{6951A47A-715D-450A-9209-8659BAE6B47B}" type="presParOf" srcId="{1D17C94E-DADC-44DC-901C-8EB62F18AFD4}" destId="{63387A56-FA35-41F0-8181-FF1866531B9D}" srcOrd="1" destOrd="0" presId="urn:microsoft.com/office/officeart/2018/2/layout/IconVerticalSolidList"/>
    <dgm:cxn modelId="{FF70E0AC-6017-407B-8A65-2DCC269D2235}" type="presParOf" srcId="{1D17C94E-DADC-44DC-901C-8EB62F18AFD4}" destId="{15E444B9-E3DD-4447-BF36-FCD737DFEB0A}" srcOrd="2" destOrd="0" presId="urn:microsoft.com/office/officeart/2018/2/layout/IconVerticalSolidList"/>
    <dgm:cxn modelId="{78922401-89C2-44DE-A171-AAD0CB2AC8F2}" type="presParOf" srcId="{1D17C94E-DADC-44DC-901C-8EB62F18AFD4}" destId="{64908E5C-C03E-420C-A06A-BF962B23D857}" srcOrd="3" destOrd="0" presId="urn:microsoft.com/office/officeart/2018/2/layout/IconVerticalSolidList"/>
    <dgm:cxn modelId="{D26F065C-1B37-4DAB-891F-55F0E103A28E}" type="presParOf" srcId="{4FE6D91A-AF78-49E1-942C-E7A341BC448F}" destId="{EFB78DAA-FFD2-467C-97D5-BFFED0263172}" srcOrd="5" destOrd="0" presId="urn:microsoft.com/office/officeart/2018/2/layout/IconVerticalSolidList"/>
    <dgm:cxn modelId="{E7CBB6F1-C3E7-42A3-AC13-45300B8CAA31}" type="presParOf" srcId="{4FE6D91A-AF78-49E1-942C-E7A341BC448F}" destId="{21DE4249-5CF2-4D8E-9944-ED0457B1D587}" srcOrd="6" destOrd="0" presId="urn:microsoft.com/office/officeart/2018/2/layout/IconVerticalSolidList"/>
    <dgm:cxn modelId="{76F97631-4505-4423-AD23-59D094A45590}" type="presParOf" srcId="{21DE4249-5CF2-4D8E-9944-ED0457B1D587}" destId="{D396273C-D083-4E2D-8632-30CF3094E732}" srcOrd="0" destOrd="0" presId="urn:microsoft.com/office/officeart/2018/2/layout/IconVerticalSolidList"/>
    <dgm:cxn modelId="{AB5EFEB4-958A-4DDD-B43A-3750165773F8}" type="presParOf" srcId="{21DE4249-5CF2-4D8E-9944-ED0457B1D587}" destId="{6C823F77-4794-4E36-8CBC-3FB62B18D874}" srcOrd="1" destOrd="0" presId="urn:microsoft.com/office/officeart/2018/2/layout/IconVerticalSolidList"/>
    <dgm:cxn modelId="{C506C378-2C54-4DB2-B564-0367F57ECC83}" type="presParOf" srcId="{21DE4249-5CF2-4D8E-9944-ED0457B1D587}" destId="{41B9956B-8F09-4B3B-8E93-37DAAAD601EF}" srcOrd="2" destOrd="0" presId="urn:microsoft.com/office/officeart/2018/2/layout/IconVerticalSolidList"/>
    <dgm:cxn modelId="{B51BCE2C-96C3-45B9-9CFE-2FB519915547}" type="presParOf" srcId="{21DE4249-5CF2-4D8E-9944-ED0457B1D587}" destId="{1BC9E580-F2DA-45F8-98D4-E9AF44F878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ABF83-0669-47B5-BF7C-2CF847AE7DDF}">
      <dsp:nvSpPr>
        <dsp:cNvPr id="0" name=""/>
        <dsp:cNvSpPr/>
      </dsp:nvSpPr>
      <dsp:spPr>
        <a:xfrm>
          <a:off x="0" y="454077"/>
          <a:ext cx="4616293" cy="27697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Benefits of a Cooperative: </a:t>
          </a:r>
          <a:endParaRPr lang="en-US" sz="27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Access to quality supplies and services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Increased buying power and leverage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Share in earnings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Effective Political Action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Greater Impact on the local economy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Democratic Control</a:t>
          </a:r>
        </a:p>
      </dsp:txBody>
      <dsp:txXfrm>
        <a:off x="0" y="454077"/>
        <a:ext cx="4616293" cy="2769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D2E4F-6793-40E7-89D1-F461B00796AE}">
      <dsp:nvSpPr>
        <dsp:cNvPr id="0" name=""/>
        <dsp:cNvSpPr/>
      </dsp:nvSpPr>
      <dsp:spPr>
        <a:xfrm>
          <a:off x="0" y="3797"/>
          <a:ext cx="4753641" cy="7857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BC636E-4CDA-47AC-8EBC-00C5449C5343}">
      <dsp:nvSpPr>
        <dsp:cNvPr id="0" name=""/>
        <dsp:cNvSpPr/>
      </dsp:nvSpPr>
      <dsp:spPr>
        <a:xfrm>
          <a:off x="237677" y="180582"/>
          <a:ext cx="432563" cy="4321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AA80DC-0506-4B4A-BE9F-1DB154B75471}">
      <dsp:nvSpPr>
        <dsp:cNvPr id="0" name=""/>
        <dsp:cNvSpPr/>
      </dsp:nvSpPr>
      <dsp:spPr>
        <a:xfrm>
          <a:off x="907918" y="3797"/>
          <a:ext cx="3791188" cy="88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49" tIns="93549" rIns="93549" bIns="935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nir Book" panose="02000503020000020003" pitchFamily="2" charset="0"/>
            </a:rPr>
            <a:t>A cooperative can be state or federal chartered business</a:t>
          </a:r>
        </a:p>
      </dsp:txBody>
      <dsp:txXfrm>
        <a:off x="907918" y="3797"/>
        <a:ext cx="3791188" cy="883925"/>
      </dsp:txXfrm>
    </dsp:sp>
    <dsp:sp modelId="{CD71D1B3-4D41-46B9-97CE-E6EE559D608A}">
      <dsp:nvSpPr>
        <dsp:cNvPr id="0" name=""/>
        <dsp:cNvSpPr/>
      </dsp:nvSpPr>
      <dsp:spPr>
        <a:xfrm>
          <a:off x="0" y="1108704"/>
          <a:ext cx="4753641" cy="7857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BBBDF6-7D83-4F79-A2ED-26E13630C8DF}">
      <dsp:nvSpPr>
        <dsp:cNvPr id="0" name=""/>
        <dsp:cNvSpPr/>
      </dsp:nvSpPr>
      <dsp:spPr>
        <a:xfrm>
          <a:off x="237677" y="1285489"/>
          <a:ext cx="432563" cy="4321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6CF87-8E8E-48B2-A0B5-59ACEB5AD930}">
      <dsp:nvSpPr>
        <dsp:cNvPr id="0" name=""/>
        <dsp:cNvSpPr/>
      </dsp:nvSpPr>
      <dsp:spPr>
        <a:xfrm>
          <a:off x="907918" y="1108704"/>
          <a:ext cx="3791188" cy="88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49" tIns="93549" rIns="93549" bIns="93549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venir Book" panose="02000503020000020003" pitchFamily="2" charset="0"/>
            </a:rPr>
            <a:t>It is an organized and operated corporation under applicable state or federal laws. </a:t>
          </a:r>
        </a:p>
      </dsp:txBody>
      <dsp:txXfrm>
        <a:off x="907918" y="1108704"/>
        <a:ext cx="3791188" cy="883925"/>
      </dsp:txXfrm>
    </dsp:sp>
    <dsp:sp modelId="{2A566ED7-1EC7-46FC-ACC6-F64FAF5B1706}">
      <dsp:nvSpPr>
        <dsp:cNvPr id="0" name=""/>
        <dsp:cNvSpPr/>
      </dsp:nvSpPr>
      <dsp:spPr>
        <a:xfrm>
          <a:off x="0" y="2213610"/>
          <a:ext cx="4753641" cy="7857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387A56-FA35-41F0-8181-FF1866531B9D}">
      <dsp:nvSpPr>
        <dsp:cNvPr id="0" name=""/>
        <dsp:cNvSpPr/>
      </dsp:nvSpPr>
      <dsp:spPr>
        <a:xfrm>
          <a:off x="237677" y="2390395"/>
          <a:ext cx="432563" cy="4321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908E5C-C03E-420C-A06A-BF962B23D857}">
      <dsp:nvSpPr>
        <dsp:cNvPr id="0" name=""/>
        <dsp:cNvSpPr/>
      </dsp:nvSpPr>
      <dsp:spPr>
        <a:xfrm>
          <a:off x="907918" y="2213610"/>
          <a:ext cx="3791188" cy="88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49" tIns="93549" rIns="93549" bIns="9354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venir Book" panose="02000503020000020003" pitchFamily="2" charset="0"/>
            </a:rPr>
            <a:t>The life of a cooperative can be perpetual. Members can routinely join or resign without disrupting ongoing operations. </a:t>
          </a:r>
        </a:p>
      </dsp:txBody>
      <dsp:txXfrm>
        <a:off x="907918" y="2213610"/>
        <a:ext cx="3791188" cy="883925"/>
      </dsp:txXfrm>
    </dsp:sp>
    <dsp:sp modelId="{D396273C-D083-4E2D-8632-30CF3094E732}">
      <dsp:nvSpPr>
        <dsp:cNvPr id="0" name=""/>
        <dsp:cNvSpPr/>
      </dsp:nvSpPr>
      <dsp:spPr>
        <a:xfrm>
          <a:off x="0" y="3318517"/>
          <a:ext cx="4753641" cy="7857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823F77-4794-4E36-8CBC-3FB62B18D874}">
      <dsp:nvSpPr>
        <dsp:cNvPr id="0" name=""/>
        <dsp:cNvSpPr/>
      </dsp:nvSpPr>
      <dsp:spPr>
        <a:xfrm>
          <a:off x="237677" y="3495302"/>
          <a:ext cx="432563" cy="432141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C9E580-F2DA-45F8-98D4-E9AF44F87811}">
      <dsp:nvSpPr>
        <dsp:cNvPr id="0" name=""/>
        <dsp:cNvSpPr/>
      </dsp:nvSpPr>
      <dsp:spPr>
        <a:xfrm>
          <a:off x="907918" y="3318517"/>
          <a:ext cx="3791188" cy="88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49" tIns="93549" rIns="93549" bIns="93549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venir Book" panose="02000503020000020003" pitchFamily="2" charset="0"/>
            </a:rPr>
            <a:t> They are not charitable in nature </a:t>
          </a:r>
        </a:p>
      </dsp:txBody>
      <dsp:txXfrm>
        <a:off x="907918" y="3318517"/>
        <a:ext cx="3791188" cy="883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94921-86BB-2446-9E83-58740EF19421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43000"/>
            <a:ext cx="3990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3F647-9A3F-F846-A56E-5070CBEFD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2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LESLIE --  Welcome and introduce myself, then turn to Tracy . . .  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3F647-9A3F-F846-A56E-5070CBEFDA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68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 panose="020F0502020204030204"/>
                <a:cs typeface="Calibri" panose="020F0502020204030204"/>
              </a:rPr>
              <a:t>[TRANSITION]</a:t>
            </a:r>
          </a:p>
          <a:p>
            <a:r>
              <a:rPr lang="en-US" b="1" dirty="0">
                <a:ea typeface="Calibri" panose="020F0502020204030204"/>
                <a:cs typeface="Calibri" panose="020F0502020204030204"/>
              </a:rPr>
              <a:t>upsides to a succession that involves selling your business to the community: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 panose="020F0502020204030204"/>
                <a:cs typeface="Calibri" panose="020F0502020204030204"/>
              </a:rPr>
              <a:t>CLICK for EACH</a:t>
            </a:r>
            <a:endParaRPr lang="en-US" b="1" dirty="0"/>
          </a:p>
          <a:p>
            <a:pPr marL="403225" indent="-403225">
              <a:buFont typeface="Arial,Sans-Serif"/>
              <a:buChar char="•"/>
            </a:pPr>
            <a:r>
              <a:rPr lang="en-US" dirty="0"/>
              <a:t>An option when private equity may not be interested, and yet the business is viable.  Can be highly practical where conventional buyers might not exist. </a:t>
            </a:r>
            <a:endParaRPr lang="en-US" dirty="0">
              <a:ea typeface="Calibri"/>
              <a:cs typeface="Calibri"/>
            </a:endParaRPr>
          </a:p>
          <a:p>
            <a:pPr marL="403225" indent="-403225">
              <a:buFont typeface="Arial,Sans-Serif"/>
              <a:buChar char="•"/>
            </a:pPr>
            <a:r>
              <a:rPr lang="en-US" dirty="0"/>
              <a:t>Can still allow a financially rewarding exit path</a:t>
            </a:r>
          </a:p>
          <a:p>
            <a:pPr marL="403225" indent="-403225">
              <a:buFont typeface="Arial,Sans-Serif"/>
              <a:buChar char="•"/>
            </a:pPr>
            <a:r>
              <a:rPr lang="en-US" dirty="0">
                <a:ea typeface="Calibri"/>
                <a:cs typeface="Calibri"/>
              </a:rPr>
              <a:t>There can be flexibility in the deal structure, including seller financing</a:t>
            </a:r>
          </a:p>
          <a:p>
            <a:pPr marL="403225" indent="-403225">
              <a:buFont typeface="Arial,Sans-Serif"/>
              <a:buChar char="•"/>
            </a:pPr>
            <a:r>
              <a:rPr lang="en-US" dirty="0"/>
              <a:t>In </a:t>
            </a:r>
            <a:r>
              <a:rPr lang="en-US" dirty="0" err="1"/>
              <a:t>cestain</a:t>
            </a:r>
            <a:r>
              <a:rPr lang="en-US" dirty="0"/>
              <a:t> cases,  potential tax benefits for selling owner(s)</a:t>
            </a:r>
            <a:endParaRPr lang="en-US" dirty="0">
              <a:ea typeface="Calibri"/>
              <a:cs typeface="Calibri"/>
            </a:endParaRPr>
          </a:p>
          <a:p>
            <a:pPr marL="403225" indent="-403225">
              <a:buFont typeface="Arial,Sans-Serif"/>
              <a:buChar char="•"/>
            </a:pPr>
            <a:r>
              <a:rPr lang="en-US" dirty="0"/>
              <a:t>A lasting legacy for the selling owner(s).  It's your creation, that you have nurtured and care about it, and being a steward of its succession in this way can be profoundly meaningful to some.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3F647-9A3F-F846-A56E-5070CBEFDA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68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B692C-12DA-E1DA-9C07-1E26A0088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310A0-535B-EA86-DFB9-9EEA9FEDA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012C2-88D3-EBAB-FF43-FDF55130E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 panose="020F0502020204030204"/>
                <a:cs typeface="Calibri" panose="020F0502020204030204"/>
              </a:rPr>
              <a:t>Wikimedia image</a:t>
            </a:r>
            <a:r>
              <a:rPr lang="en-US" b="0" dirty="0">
                <a:ea typeface="Calibri" panose="020F0502020204030204"/>
                <a:cs typeface="Calibri" panose="020F0502020204030204"/>
              </a:rPr>
              <a:t> – Watson’s grocery store Museum in State Center, IA</a:t>
            </a:r>
          </a:p>
          <a:p>
            <a:endParaRPr lang="en-US" b="0" dirty="0">
              <a:ea typeface="Calibri" panose="020F0502020204030204"/>
              <a:cs typeface="Calibri" panose="020F0502020204030204"/>
            </a:endParaRPr>
          </a:p>
          <a:p>
            <a:r>
              <a:rPr lang="en-US" b="0" dirty="0">
                <a:ea typeface="Calibri" panose="020F0502020204030204"/>
                <a:cs typeface="Calibri" panose="020F0502020204030204"/>
              </a:rPr>
              <a:t>On the companion side, and building on that last point—there are obvious benefits to the community:</a:t>
            </a:r>
          </a:p>
          <a:p>
            <a:endParaRPr lang="en-US" b="0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>
                <a:ea typeface="Calibri" panose="020F0502020204030204"/>
                <a:cs typeface="Calibri" panose="020F0502020204030204"/>
              </a:rPr>
              <a:t>CLICK FOR EACH</a:t>
            </a:r>
            <a:r>
              <a:rPr lang="en-US" b="0" dirty="0">
                <a:ea typeface="Calibri" panose="020F0502020204030204"/>
                <a:cs typeface="Calibri" panose="020F0502020204030204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ea typeface="Calibri" panose="020F0502020204030204"/>
                <a:cs typeface="Calibri" panose="020F0502020204030204"/>
              </a:rPr>
              <a:t>Essential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ea typeface="Calibri" panose="020F0502020204030204"/>
                <a:cs typeface="Calibri" panose="020F0502020204030204"/>
              </a:rPr>
              <a:t>Markets for local food producers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ea typeface="Calibri" panose="020F0502020204030204"/>
                <a:cs typeface="Calibri" panose="020F0502020204030204"/>
              </a:rPr>
              <a:t>Preserve community identify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ea typeface="Calibri" panose="020F0502020204030204"/>
                <a:cs typeface="Calibri" panose="020F0502020204030204"/>
              </a:rPr>
              <a:t>A conversion is easier than a startup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77AFC-4E45-6A50-39C8-EC1C45002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3F647-9A3F-F846-A56E-5070CBEFDA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42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42AA-9698-4E3E-7C5B-EEF26B4C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2A846-FD1A-345D-C5D7-4E3FFFD42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B1D23-38BB-F050-CBE5-B67788DBB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ea typeface="Calibri"/>
                <a:cs typeface="Calibri"/>
              </a:rPr>
              <a:t>Creative Commons image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And that brings me to my next point:  The benefit of all parties understanding the nature of the window . . . . </a:t>
            </a:r>
          </a:p>
          <a:p>
            <a:r>
              <a:rPr lang="en-US" sz="2000" dirty="0"/>
              <a:t>The earlier the conversation starts, the better the outcome — for you, your employees, and for your community.</a:t>
            </a:r>
            <a:endParaRPr lang="en-US" dirty="0"/>
          </a:p>
          <a:p>
            <a:r>
              <a:rPr lang="en-US" sz="2000" i="0" dirty="0"/>
              <a:t>Conversions are harder once a store closes and the operation falls into dormancy, for reasons you can probably imagine.   And it is not an instantaneous process, requires time and care—fortunately, also not a process you </a:t>
            </a:r>
            <a:r>
              <a:rPr lang="en-US" sz="2000" i="0" dirty="0" err="1"/>
              <a:t>hae</a:t>
            </a:r>
            <a:r>
              <a:rPr lang="en-US" sz="2000" i="0" dirty="0"/>
              <a:t> to create anew, as it has been done by others . . . </a:t>
            </a:r>
          </a:p>
          <a:p>
            <a:endParaRPr lang="en-US" sz="2000" i="0" dirty="0"/>
          </a:p>
          <a:p>
            <a:r>
              <a:rPr lang="en-US" sz="2000" i="0" dirty="0"/>
              <a:t>Tracy is going to start us off on the steps in a standard process. . . 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B8C56-EDAD-4140-3E5F-F7A7A57BC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7480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1956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4BBB-944F-C1AF-C3A9-1C969319B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0CBA14-59D0-4722-1F99-01F8B7C63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F0C218-E1FA-94C2-AB94-3D0148B22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9F62D-2BC3-485F-C168-295FD11EB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5469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3EAE7-2895-34AC-E019-83C895C0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299A3-B028-7812-3AB2-9E5DB7DF8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95902-861E-3028-60BD-A924A8584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F21C5-77C2-8807-0401-760AA7784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4629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A0BC6-CC9E-E031-E5C5-4E82421F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8CE1B-0907-4938-880E-91141292D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C4378-F122-827D-09AA-4A6E9DC62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Tracy mentioned steering committees  a minute ago, and I want to take just a moment to talk about that—they are typically the way that communities organize to explore the opportunity for a conversion with a grocery store owner.</a:t>
            </a:r>
          </a:p>
          <a:p>
            <a:r>
              <a:rPr lang="en-US" sz="1400" dirty="0"/>
              <a:t>CLICK:   </a:t>
            </a:r>
            <a:endParaRPr lang="en-US" sz="1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Calibri"/>
                <a:cs typeface="Calibri"/>
              </a:rPr>
              <a:t>A champion is important but cannot do this work alone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Calibri"/>
                <a:cs typeface="Calibri"/>
              </a:rPr>
              <a:t>A steering committee needs people with the right skills and there should be intentional recruitment for those, to  make sure there is a mix of business and financial knowledge, as well as trustworthiness in the community (so that their assessment is credible)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Calibri"/>
                <a:cs typeface="Calibri"/>
              </a:rPr>
              <a:t>Part of the work is to collaborate with owner and get into alignment on expectations for both parties, which require cultivating a sense of the vision/expectations of the community– as well as how to balance confidentiality with the need to make the eventual opportunity public to gauge and grow community support. 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Calibri"/>
                <a:cs typeface="Calibri"/>
              </a:rPr>
              <a:t>The job is not to make sure the conversion happens—it is to assess its feasibility and make a recommendation to the people in the community who will step up with capital and commitment, if it moves forward. </a:t>
            </a:r>
          </a:p>
          <a:p>
            <a:endParaRPr lang="en-US" sz="1400" dirty="0"/>
          </a:p>
          <a:p>
            <a:r>
              <a:rPr lang="en-US" sz="1400" dirty="0"/>
              <a:t>Mention Handout on steering committees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4B9FB-792B-4BC6-91B1-94FD3FECB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3292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A0BC6-CC9E-E031-E5C5-4E82421F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8CE1B-0907-4938-880E-91141292D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C4378-F122-827D-09AA-4A6E9DC62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Feasibility has two distinct dimensions: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CLICK: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As things move along, owner assess if financial goals and timing of a conversion make sense – may also be watching to see if SC has its act together and is credible.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Meanwhile, SC will need to bring an objective lens to the business's viability:  review—or bring in outside help to make sure it is done adequately-- equipment, the financials, the market, and a financial pro forma, a sources and uses for the acquisition  sketch out a business plan.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Growing community enthusiasm is another dimension of feasibility—they will need to (continue to) shop while stepping in to more responsibility than just being customers.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Culminating in that final go /no go decision:  Does it make sense, is business viable, are owner expectations aligned with community's to allow for a deal to be struck, do we have a sense of the amount of capital that will be needed and how we will secure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4B9FB-792B-4BC6-91B1-94FD3FECB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9201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571CB-20F1-6272-13D9-A03EE482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F8404-5850-3F6B-AE24-FFA5B64F0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53F82-FC0E-C9F1-8729-5514EE505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Photo:  Wikimedia Commons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Like </a:t>
            </a:r>
            <a:r>
              <a:rPr lang="en-US" sz="1400" dirty="0"/>
              <a:t>any business deal, it will have to balance owners’ financial goals, the actual value of the business.  The acceptable concessions to all parties – if real estate is involved, might show up in lease versus sale.  Contingencies are certain; the acceptable timing for  meeting them or not is up for discussion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CLICK</a:t>
            </a:r>
            <a:br>
              <a:rPr lang="en-US" sz="1400" dirty="0"/>
            </a:br>
            <a:r>
              <a:rPr lang="en-US" sz="1400" b="1" dirty="0"/>
              <a:t>One key contingency will be the community’s ability to pull together capital: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Owner investment, through loans or shares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Mission-focused financing, from CDFIs, co-op lenders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Traditional financing—local banks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Donations or grants – increasingly part of the mix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And owner financing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4909-E16A-5E26-0AF1-9E684A580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3153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A0BC6-CC9E-E031-E5C5-4E82421F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8CE1B-0907-4938-880E-91141292D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C4378-F122-827D-09AA-4A6E9DC62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4B9FB-792B-4BC6-91B1-94FD3FECB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879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32BB9-4893-E063-F290-13FF1F4CD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BB526-BCFD-EE7D-525C-17004FB78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1D06F-35D2-674F-30EF-95B2B2F54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ea typeface="Calibri"/>
                <a:cs typeface="Calibri"/>
              </a:rPr>
              <a:t>TRACY – polls the room, why you are here, popcorn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C9AF2-CE26-2229-13D6-509459D0C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1224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9A3B2-7B5A-835C-C173-3C36BEEE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A0A4F-5F6E-F732-E8FD-A59A897D2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77DED-725D-9EBD-1DD5-DE795E87B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4757F-F8A2-16B7-3B2E-F3E74563F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9077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9A3B2-7B5A-835C-C173-3C36BEEE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A0A4F-5F6E-F732-E8FD-A59A897D2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77DED-725D-9EBD-1DD5-DE795E87B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Community organized to reopen the store after the local IGA closed in 1998.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Efforts to recruit another store were unsuccessful, so they formed a co-op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Share of $100 + notes of $1000 (many now forgiven)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$400K cost, funded by $180K in member capital and primary financing in partnership with now Shared Capital, National Co-op Bank, and a local bank.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Opened in November 2000 – so 2t years strong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Full service grocery:  Butcher several times a week, efforts to stock local products, delivery to the local senior home.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https://</a:t>
            </a:r>
            <a:r>
              <a:rPr lang="en-US" sz="1400" dirty="0" err="1"/>
              <a:t>fillmorecountyjournal.com</a:t>
            </a:r>
            <a:r>
              <a:rPr lang="en-US" sz="1400" dirty="0"/>
              <a:t>/root-river-market-cooperative-a-grocery-store-for-</a:t>
            </a:r>
            <a:r>
              <a:rPr lang="en-US" sz="1400" dirty="0" err="1"/>
              <a:t>houston</a:t>
            </a:r>
            <a:r>
              <a:rPr lang="en-US" sz="1400" dirty="0"/>
              <a:t>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https://</a:t>
            </a:r>
            <a:r>
              <a:rPr lang="en-US" sz="1400" dirty="0" err="1"/>
              <a:t>www.rd.usda.gov</a:t>
            </a:r>
            <a:r>
              <a:rPr lang="en-US" sz="1400" dirty="0"/>
              <a:t>/sites/default/files/RR208.pdf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4757F-F8A2-16B7-3B2E-F3E74563F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20625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B54A3-E5F8-DB44-670B-56C4FB49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77D9C-0E6F-5F6A-76E8-E6804D73D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ADA98-DE57-B829-96DE-37537E571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FCI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NCBA or CW on Co-op Developers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MCDC/MCOC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CDS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ea typeface="Calibri"/>
                <a:cs typeface="Calibri"/>
              </a:rPr>
              <a:t>Rural grocery Initiative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</a:pPr>
            <a:endParaRPr lang="en-US" sz="14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0C9C-BA43-BC55-FA07-8BB0E4BEE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4320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3F647-9A3F-F846-A56E-5070CBEFDA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2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D70F7-4619-2FAB-25E8-61F64F826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56654-F380-966E-4F97-37AE30A29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6CC60-FBBE-4906-DC78-9A4FFD52D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/>
              <a:t>Tracy – if it helps: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/>
              <a:t>A 2020 statewide survey of rural groceries found that 49% of rural grocers in MN were concerned about going out of business</a:t>
            </a:r>
            <a:endParaRPr lang="en-US" sz="1400" b="0">
              <a:highlight>
                <a:srgbClr val="FFFF00"/>
              </a:highlight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ACB28-6B1F-C676-8E54-73309DADF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485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3788C-C564-B0B7-9BB5-00BE9732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FCD28-97B5-43B7-C010-AA84E1578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82863" y="871538"/>
            <a:ext cx="4181475" cy="23526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A8308-CA66-CA9E-03E8-A15476E75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TRACY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D2FBA-F927-7946-12F3-148C202DC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3F647-9A3F-F846-A56E-5070CBEFDA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27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TRACY: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One way to think about co-ops is to focus on three essential features necessary for them to function well—when these three "legs" are strong, then you have a very sturdy stool:  (1) Member equity – members having “skin in the game” in the form of their own capital </a:t>
            </a:r>
            <a:r>
              <a:rPr lang="en-US" err="1"/>
              <a:t>i</a:t>
            </a:r>
            <a:r>
              <a:rPr lang="en-US"/>
              <a:t> the co-op; (2) member control—genuine say over the co-op, by electing representatives who listen to members; and (3) member benefit—clear sense of what the co-op is there to deliver for its members. 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3F647-9A3F-F846-A56E-5070CBEFDA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39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FC993-0E9E-7EC0-E158-2662C5B35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897DB7-EBC0-B5A1-0DFE-CEECF8841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BFDC1-DB23-B18D-39D5-2315DF9E4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>
                <a:latin typeface="Calibre Regular" panose="020B0503030202060203" pitchFamily="34" charset="77"/>
              </a:rPr>
              <a:t>Handout from MCDC on the 7 guiding principles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>
                <a:latin typeface="Calibre Regular" panose="020B0503030202060203" pitchFamily="34" charset="77"/>
              </a:rPr>
              <a:t>Co-op 101 Handout?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300">
              <a:latin typeface="Calibre Regular" panose="020B0503030202060203" pitchFamily="34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14560-3D2F-6C02-6833-9DE483D91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8015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B6755-9517-B99C-3234-09097C57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FB5A2-2711-F85E-296C-745384A46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897D6-BD68-7012-3595-54BED566D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TRACY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1D96D-C8FE-8FD4-380A-94E9A4C53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3F647-9A3F-F846-A56E-5070CBEFDA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5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42AA-9698-4E3E-7C5B-EEF26B4C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2A846-FD1A-345D-C5D7-4E3FFFD42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B1D23-38BB-F050-CBE5-B67788DBB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ea typeface="Calibri"/>
                <a:cs typeface="Calibri"/>
              </a:rPr>
              <a:t>Tracy introduced co-ops generally.  Multiple types and industries, and I want to just add a little detail on grocery co-ops in particular: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ea typeface="Calibri"/>
                <a:cs typeface="Calibri"/>
              </a:rPr>
              <a:t>Most grocery co-ops in the US are consumer co-ops, owned and governed by their customers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ea typeface="Calibri"/>
                <a:cs typeface="Calibri"/>
              </a:rPr>
              <a:t>For-profit entities—not 501c3s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ea typeface="Calibri"/>
                <a:cs typeface="Calibri"/>
              </a:rPr>
              <a:t>They are governed by a member-elected board, and typically have paid professional management—although in smaller co-ops, volunteer member labor is still sometimes part of the mix.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B8C56-EDAD-4140-3E5F-F7A7A57BC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45348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42AA-9698-4E3E-7C5B-EEF26B4C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2A846-FD1A-345D-C5D7-4E3FFFD42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B1D23-38BB-F050-CBE5-B67788DBB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They are also nothing new, and—while in the US we sometimes think of them as being natural and organic stores founded by hippies, that's just not the case!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The first successful consumer grocery opened in 1844 in England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They have been in the US for over a century—picture here is the Finland Grocery Co-op in rural Minnesota—113 year and counting!</a:t>
            </a:r>
            <a:endParaRPr lang="en-US" b="1" dirty="0">
              <a:solidFill>
                <a:srgbClr val="767676"/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B8C56-EDAD-4140-3E5F-F7A7A57BC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BEFE-3929-BD4E-A684-8D5A68D60396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605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green)" userDrawn="1">
  <p:cSld name="Title and Content (green)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22"/>
          <p:cNvCxnSpPr/>
          <p:nvPr/>
        </p:nvCxnSpPr>
        <p:spPr>
          <a:xfrm>
            <a:off x="494272" y="487764"/>
            <a:ext cx="0" cy="5838400"/>
          </a:xfrm>
          <a:prstGeom prst="straightConnector1">
            <a:avLst/>
          </a:prstGeom>
          <a:noFill/>
          <a:ln w="47625" cap="flat" cmpd="sng">
            <a:solidFill>
              <a:srgbClr val="3C75B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1368192" y="1531940"/>
            <a:ext cx="10038331" cy="452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4275" rIns="68575" bIns="34275" anchor="t" anchorCtr="0">
            <a:noAutofit/>
          </a:bodyPr>
          <a:lstStyle>
            <a:lvl1pPr marL="625317" lvl="0" indent="-403433" algn="l" rtl="0">
              <a:lnSpc>
                <a:spcPct val="90000"/>
              </a:lnSpc>
              <a:spcBef>
                <a:spcPts val="777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 b="1" i="0">
                <a:solidFill>
                  <a:schemeClr val="tx1"/>
                </a:solidFill>
                <a:latin typeface="Avenir Book" panose="02000503020000020003" pitchFamily="2" charset="0"/>
                <a:ea typeface="Avenir Book" panose="02000503020000020003" pitchFamily="2" charset="0"/>
                <a:cs typeface="Arial"/>
                <a:sym typeface="Arial"/>
              </a:defRPr>
            </a:lvl1pPr>
            <a:lvl2pPr marL="887531" lvl="1" indent="-221882" algn="l" rtl="0">
              <a:lnSpc>
                <a:spcPct val="150000"/>
              </a:lnSpc>
              <a:spcBef>
                <a:spcPts val="126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59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1296" lvl="2" indent="-308170" algn="l" rtl="0">
              <a:lnSpc>
                <a:spcPct val="90000"/>
              </a:lnSpc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775062" lvl="3" indent="-295844" algn="l" rtl="0">
              <a:lnSpc>
                <a:spcPct val="90000"/>
              </a:lnSpc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18827" lvl="4" indent="-308170" algn="l" rtl="0">
              <a:lnSpc>
                <a:spcPct val="90000"/>
              </a:lnSpc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662593" lvl="5" indent="-308170" algn="l" rtl="0">
              <a:lnSpc>
                <a:spcPct val="90000"/>
              </a:lnSpc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06359" lvl="6" indent="-308170" algn="l" rtl="0">
              <a:lnSpc>
                <a:spcPct val="90000"/>
              </a:lnSpc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550124" lvl="7" indent="-308170" algn="l" rtl="0">
              <a:lnSpc>
                <a:spcPct val="90000"/>
              </a:lnSpc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3993890" lvl="8" indent="-308170" algn="l" rtl="0">
              <a:lnSpc>
                <a:spcPct val="90000"/>
              </a:lnSpc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1030158" y="487764"/>
            <a:ext cx="10714400" cy="771668"/>
          </a:xfrm>
          <a:prstGeom prst="rect">
            <a:avLst/>
          </a:prstGeom>
          <a:solidFill>
            <a:srgbClr val="A3232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177" b="1" i="0">
                <a:solidFill>
                  <a:schemeClr val="bg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" name="Picture 2" descr="MCDC">
            <a:extLst>
              <a:ext uri="{FF2B5EF4-FFF2-40B4-BE49-F238E27FC236}">
                <a16:creationId xmlns:a16="http://schemas.microsoft.com/office/drawing/2014/main" id="{84ED1F54-7B2C-3F5B-9C5E-906D9D538F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08" y="5843605"/>
            <a:ext cx="1053261" cy="10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7F8DA-5A53-4891-E5F9-FC7E493D7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2278" y="6196784"/>
            <a:ext cx="2812770" cy="34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24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7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23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B1F91B-BF87-6780-4DBD-987F26A6B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706" y="2300645"/>
            <a:ext cx="10126588" cy="271449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0188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CDC">
            <a:extLst>
              <a:ext uri="{FF2B5EF4-FFF2-40B4-BE49-F238E27FC236}">
                <a16:creationId xmlns:a16="http://schemas.microsoft.com/office/drawing/2014/main" id="{7D17DC49-5CE0-D8B6-6BE4-C132FC37D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08" y="5843605"/>
            <a:ext cx="1053261" cy="10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00B74-76A4-D2D5-F69C-E595AF3147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2278" y="6196784"/>
            <a:ext cx="2812770" cy="34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2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6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8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3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1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0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4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8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operationworks.coop/member-locator/#search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fci.coop/converting-your-store-to-a-co-op-action-guide/" TargetMode="External"/><Relationship Id="rId9" Type="http://schemas.openxmlformats.org/officeDocument/2006/relationships/hyperlink" Target="https://www.ruralgrocery.org/learn/webinar-workshops/succession-plannin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mailto:lwatson@cdsus.coop" TargetMode="External"/><Relationship Id="rId4" Type="http://schemas.openxmlformats.org/officeDocument/2006/relationships/hyperlink" Target="mailto:Tracy@mcdc.coo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a.coo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20EA0-5251-EBB7-6471-DED19828F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28" r="9687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AE9EE-0ECD-3F99-81DD-7B0C40C9CCE8}"/>
              </a:ext>
            </a:extLst>
          </p:cNvPr>
          <p:cNvSpPr txBox="1"/>
          <p:nvPr/>
        </p:nvSpPr>
        <p:spPr>
          <a:xfrm>
            <a:off x="7109810" y="976551"/>
            <a:ext cx="4886541" cy="42988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latin typeface="Avenir Next" panose="020B0503020202020204" pitchFamily="34" charset="0"/>
              </a:rPr>
              <a:t>Community Co-op Conversions:</a:t>
            </a:r>
            <a:endParaRPr lang="en-US" sz="4000">
              <a:latin typeface="Avenir Next" panose="020B0503020202020204" pitchFamily="34" charset="0"/>
              <a:ea typeface="Calibri"/>
              <a:cs typeface="Calibri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1">
                <a:latin typeface="Avenir Next" panose="020B0503020202020204" pitchFamily="34" charset="0"/>
              </a:rPr>
              <a:t>An Exit Strategy that Preserves Rural Grocery Access</a:t>
            </a:r>
            <a:endParaRPr lang="en-US" sz="2800" i="1">
              <a:latin typeface="Avenir Next" panose="020B0503020202020204" pitchFamily="34" charset="0"/>
              <a:ea typeface="Calibri" panose="020F0502020204030204"/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i="1">
              <a:ea typeface="Calibri" panose="020F0502020204030204"/>
              <a:cs typeface="Calibri" panose="020F050202020403020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latin typeface="Avenir Book" panose="02000503020000020003" pitchFamily="2" charset="0"/>
                <a:ea typeface="Calibri" panose="020F0502020204030204"/>
                <a:cs typeface="Calibri" panose="020F0502020204030204"/>
              </a:rPr>
              <a:t>Tracy McIntyre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i="1">
                <a:latin typeface="Avenir Book" panose="02000503020000020003" pitchFamily="2" charset="0"/>
                <a:ea typeface="Calibri" panose="020F0502020204030204"/>
                <a:cs typeface="Calibri" panose="020F0502020204030204"/>
              </a:rPr>
              <a:t>Montana Cooperative Development Center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latin typeface="Avenir Book" panose="02000503020000020003" pitchFamily="2" charset="0"/>
                <a:ea typeface="Calibri" panose="020F0502020204030204"/>
                <a:cs typeface="Calibri" panose="020F0502020204030204"/>
              </a:rPr>
              <a:t>Leslie Watson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i="1">
                <a:latin typeface="Avenir Book" panose="02000503020000020003" pitchFamily="2" charset="0"/>
                <a:ea typeface="Calibri" panose="020F0502020204030204"/>
                <a:cs typeface="Calibri" panose="020F0502020204030204"/>
              </a:rPr>
              <a:t>Cooperative Development Services</a:t>
            </a:r>
          </a:p>
        </p:txBody>
      </p:sp>
      <p:pic>
        <p:nvPicPr>
          <p:cNvPr id="2" name="Picture 1" descr="Services">
            <a:extLst>
              <a:ext uri="{FF2B5EF4-FFF2-40B4-BE49-F238E27FC236}">
                <a16:creationId xmlns:a16="http://schemas.microsoft.com/office/drawing/2014/main" id="{FAE44E66-5373-1B55-B13D-D3EAC9FA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629" y="5632363"/>
            <a:ext cx="1373660" cy="1040542"/>
          </a:xfrm>
          <a:prstGeom prst="rect">
            <a:avLst/>
          </a:prstGeom>
        </p:spPr>
      </p:pic>
      <p:pic>
        <p:nvPicPr>
          <p:cNvPr id="4" name="Picture 3" descr="A black and grey text on a black background&#10;&#10;AI-generated content may be incorrect.">
            <a:extLst>
              <a:ext uri="{FF2B5EF4-FFF2-40B4-BE49-F238E27FC236}">
                <a16:creationId xmlns:a16="http://schemas.microsoft.com/office/drawing/2014/main" id="{501D5B94-F84A-18F8-6C42-DEF847A3F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972" y="5982605"/>
            <a:ext cx="2749379" cy="3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9F7E28-D26A-C841-98F8-8FF8A91AC623}"/>
              </a:ext>
            </a:extLst>
          </p:cNvPr>
          <p:cNvSpPr txBox="1"/>
          <p:nvPr/>
        </p:nvSpPr>
        <p:spPr>
          <a:xfrm>
            <a:off x="2266351" y="422016"/>
            <a:ext cx="7758769" cy="90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53"/>
              </a:lnSpc>
            </a:pPr>
            <a:r>
              <a:rPr lang="en-US" sz="3353" b="1">
                <a:solidFill>
                  <a:schemeClr val="bg1"/>
                </a:solidFill>
                <a:latin typeface="Avenir Next LT Pro Demi" panose="020B0504020202020204" pitchFamily="34" charset="77"/>
              </a:rPr>
              <a:t>What to Expect:</a:t>
            </a:r>
            <a:endParaRPr lang="en-US" sz="3353" b="1">
              <a:solidFill>
                <a:schemeClr val="bg1"/>
              </a:solidFill>
              <a:effectLst/>
              <a:latin typeface="Avenir Next LT Pro Demi" panose="020B0504020202020204" pitchFamily="34" charset="77"/>
            </a:endParaRPr>
          </a:p>
          <a:p>
            <a:pPr>
              <a:lnSpc>
                <a:spcPts val="3353"/>
              </a:lnSpc>
            </a:pPr>
            <a:endParaRPr lang="en-US" sz="1588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E01A9-E3AD-EDEA-2CA4-E413D86984D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C75BC"/>
          </a:solidFill>
        </p:spPr>
        <p:txBody>
          <a:bodyPr/>
          <a:lstStyle/>
          <a:p>
            <a:r>
              <a:rPr lang="en-US" sz="3150">
                <a:solidFill>
                  <a:schemeClr val="accent4"/>
                </a:solidFill>
                <a:latin typeface="Avenir Next"/>
              </a:rPr>
              <a:t>Owner </a:t>
            </a:r>
            <a:r>
              <a:rPr lang="en-US" sz="3150" b="1">
                <a:latin typeface="Avenir Next"/>
              </a:rPr>
              <a:t>Benefits of </a:t>
            </a:r>
            <a:r>
              <a:rPr lang="en-US" sz="3150">
                <a:latin typeface="Avenir Next"/>
              </a:rPr>
              <a:t>a Cooperative Conversion</a:t>
            </a:r>
            <a:endParaRPr lang="en-US" sz="315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88B07-EA6A-4B06-86F6-191216EF3FE3}"/>
              </a:ext>
            </a:extLst>
          </p:cNvPr>
          <p:cNvSpPr txBox="1"/>
          <p:nvPr/>
        </p:nvSpPr>
        <p:spPr>
          <a:xfrm>
            <a:off x="877759" y="1728318"/>
            <a:ext cx="582784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"/>
                <a:ea typeface="+mn-lt"/>
                <a:cs typeface="+mn-lt"/>
              </a:rPr>
              <a:t>Exit option when business is viable but outside buyers aren’t interested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"/>
                <a:ea typeface="+mn-lt"/>
                <a:cs typeface="+mn-lt"/>
              </a:rPr>
              <a:t>Fair price + flexible deal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"/>
                <a:ea typeface="+mn-lt"/>
                <a:cs typeface="+mn-lt"/>
              </a:rPr>
              <a:t>Potential tax advantages for seller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venir"/>
                <a:ea typeface="+mn-lt"/>
                <a:cs typeface="+mn-lt"/>
              </a:rPr>
              <a:t>Store stays in community and legacy lives on</a:t>
            </a:r>
            <a:endParaRPr lang="en-US" sz="3200" dirty="0">
              <a:solidFill>
                <a:srgbClr val="000000"/>
              </a:solidFill>
              <a:latin typeface="Avenir"/>
              <a:ea typeface="Calibri"/>
              <a:cs typeface="Calibri"/>
            </a:endParaRPr>
          </a:p>
        </p:txBody>
      </p:sp>
      <p:pic>
        <p:nvPicPr>
          <p:cNvPr id="4" name="Picture 3" descr="Close-up of hands shaking in front of a fruit and vegetables background&#10;&#10;Description automatically generated">
            <a:extLst>
              <a:ext uri="{FF2B5EF4-FFF2-40B4-BE49-F238E27FC236}">
                <a16:creationId xmlns:a16="http://schemas.microsoft.com/office/drawing/2014/main" id="{6C1DA056-1DF9-9A1E-34B9-48E6B909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91" t="5495" r="12959" b="5682"/>
          <a:stretch/>
        </p:blipFill>
        <p:spPr>
          <a:xfrm>
            <a:off x="6898333" y="1728318"/>
            <a:ext cx="484622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121DE-3136-8114-45C8-A02A7C25B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F72804-1F44-AF00-BDC5-43922EA11237}"/>
              </a:ext>
            </a:extLst>
          </p:cNvPr>
          <p:cNvSpPr txBox="1"/>
          <p:nvPr/>
        </p:nvSpPr>
        <p:spPr>
          <a:xfrm>
            <a:off x="2266351" y="422016"/>
            <a:ext cx="7758769" cy="90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53"/>
              </a:lnSpc>
            </a:pPr>
            <a:r>
              <a:rPr lang="en-US" sz="3353" b="1">
                <a:solidFill>
                  <a:schemeClr val="bg1"/>
                </a:solidFill>
                <a:latin typeface="Avenir Next LT Pro Demi" panose="020B0504020202020204" pitchFamily="34" charset="77"/>
              </a:rPr>
              <a:t>What to Expect:</a:t>
            </a:r>
            <a:endParaRPr lang="en-US" sz="3353" b="1">
              <a:solidFill>
                <a:schemeClr val="bg1"/>
              </a:solidFill>
              <a:effectLst/>
              <a:latin typeface="Avenir Next LT Pro Demi" panose="020B0504020202020204" pitchFamily="34" charset="77"/>
            </a:endParaRPr>
          </a:p>
          <a:p>
            <a:pPr>
              <a:lnSpc>
                <a:spcPts val="3353"/>
              </a:lnSpc>
            </a:pPr>
            <a:endParaRPr lang="en-US" sz="1588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98132-BF62-89DE-4F3A-EE9BF217C55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C75BC"/>
          </a:solidFill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r>
              <a:rPr lang="en-US" sz="3150">
                <a:solidFill>
                  <a:schemeClr val="accent4"/>
                </a:solidFill>
                <a:latin typeface="Avenir Next"/>
              </a:rPr>
              <a:t>Community </a:t>
            </a:r>
            <a:r>
              <a:rPr lang="en-US" sz="3150">
                <a:latin typeface="Avenir Next"/>
              </a:rPr>
              <a:t>Benefits</a:t>
            </a:r>
            <a:r>
              <a:rPr lang="en-US" sz="3150" b="1">
                <a:latin typeface="Avenir Next"/>
              </a:rPr>
              <a:t> of </a:t>
            </a:r>
            <a:r>
              <a:rPr lang="en-US" sz="3150">
                <a:latin typeface="Avenir Next"/>
              </a:rPr>
              <a:t>a Cooperative Conversion</a:t>
            </a:r>
            <a:endParaRPr lang="en-US" sz="315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D5C989-7FE4-BFCF-D45A-4EBF2171796E}"/>
              </a:ext>
            </a:extLst>
          </p:cNvPr>
          <p:cNvSpPr txBox="1"/>
          <p:nvPr/>
        </p:nvSpPr>
        <p:spPr>
          <a:xfrm>
            <a:off x="6512149" y="1661483"/>
            <a:ext cx="5431602" cy="501675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latin typeface="Avenir Book" panose="02000503020000020003" pitchFamily="2" charset="0"/>
                <a:ea typeface="Calibri"/>
                <a:cs typeface="Calibri"/>
              </a:rPr>
              <a:t>Keeps essential services on Main Street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Avenir Book" panose="02000503020000020003" pitchFamily="2" charset="0"/>
                <a:ea typeface="Calibri"/>
                <a:cs typeface="Calibri"/>
              </a:rPr>
              <a:t>Supports local farmers and food producers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Avenir Book" panose="02000503020000020003" pitchFamily="2" charset="0"/>
                <a:ea typeface="Calibri"/>
                <a:cs typeface="Calibri"/>
              </a:rPr>
              <a:t>Rooted in your community’s identity and history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Avenir Book" panose="02000503020000020003" pitchFamily="2" charset="0"/>
                <a:ea typeface="Calibri"/>
                <a:cs typeface="Calibri"/>
              </a:rPr>
              <a:t>Builds on what’s there—easier than starting from scratch!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6F014F-AFB5-D247-EF9C-CDC30E22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58" y="1396859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AE287-9AE0-5286-E524-C0FADEA7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01595-8991-CFAB-F191-66A323C1B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F0A2495-6FB5-801D-9CDB-676989C352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C75BC"/>
          </a:solidFill>
        </p:spPr>
        <p:txBody>
          <a:bodyPr/>
          <a:lstStyle/>
          <a:p>
            <a:r>
              <a:rPr lang="en-US" sz="3150"/>
              <a:t>The Window of Opportunity</a:t>
            </a:r>
          </a:p>
        </p:txBody>
      </p:sp>
      <p:pic>
        <p:nvPicPr>
          <p:cNvPr id="6" name="Picture 5" descr="A window with trees and a view of the valley&#10;&#10;Description automatically generated">
            <a:extLst>
              <a:ext uri="{FF2B5EF4-FFF2-40B4-BE49-F238E27FC236}">
                <a16:creationId xmlns:a16="http://schemas.microsoft.com/office/drawing/2014/main" id="{12224955-5F02-F207-A7E0-93E4DB171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87"/>
          <a:stretch/>
        </p:blipFill>
        <p:spPr>
          <a:xfrm>
            <a:off x="2621280" y="1531939"/>
            <a:ext cx="7299960" cy="45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6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4DD512-CCAB-E9A9-D43C-EF3FEA1CD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80CE29F-2D91-1529-4ADE-35123C78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50"/>
              <a:t>Getting Started</a:t>
            </a:r>
          </a:p>
        </p:txBody>
      </p:sp>
      <p:pic>
        <p:nvPicPr>
          <p:cNvPr id="2" name="Picture 1" descr="//img1.wsimg.com/isteam/ip/ed097c30-58d2-48db-80c9-d85c8e28ef32/Simple%20Flowchart%20Infographic%20Graph%20(1).png/:/rs=w:1300,h:800">
            <a:extLst>
              <a:ext uri="{FF2B5EF4-FFF2-40B4-BE49-F238E27FC236}">
                <a16:creationId xmlns:a16="http://schemas.microsoft.com/office/drawing/2014/main" id="{34DEB6CF-DAF0-B800-5A01-52D98DF6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61" y="1257300"/>
            <a:ext cx="8205030" cy="5605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D8A13-070A-7B7A-70D5-6E9C49C2B925}"/>
              </a:ext>
            </a:extLst>
          </p:cNvPr>
          <p:cNvSpPr txBox="1"/>
          <p:nvPr/>
        </p:nvSpPr>
        <p:spPr>
          <a:xfrm>
            <a:off x="10370024" y="5737847"/>
            <a:ext cx="1687602" cy="110567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5A076-13B3-34FB-0945-2F10E12D3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31ACCB-534B-D046-128B-44E389850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221883" indent="-228600">
              <a:buClr>
                <a:schemeClr val="tx1"/>
              </a:buClr>
              <a:buSzPct val="100000"/>
            </a:pPr>
            <a:endParaRPr lang="en-US" sz="2000" i="1" dirty="0">
              <a:latin typeface="+mn-lt"/>
              <a:ea typeface="+mn-ea"/>
              <a:cs typeface="+mn-cs"/>
            </a:endParaRPr>
          </a:p>
          <a:p>
            <a:pPr marL="221883" indent="-228600">
              <a:buClr>
                <a:schemeClr val="tx1"/>
              </a:buClr>
              <a:buSzPct val="100000"/>
            </a:pPr>
            <a:endParaRPr lang="en-US" sz="2000" i="1" dirty="0">
              <a:latin typeface="+mn-lt"/>
              <a:ea typeface="+mn-ea"/>
              <a:cs typeface="+mn-cs"/>
            </a:endParaRPr>
          </a:p>
          <a:p>
            <a:pPr marL="221883" indent="-228600">
              <a:buClr>
                <a:schemeClr val="tx1"/>
              </a:buClr>
              <a:buSzPct val="100000"/>
            </a:pP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29D02A2-FA99-8798-357A-D8BDBAED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4000" kern="1200">
                <a:solidFill>
                  <a:srgbClr val="FFFFFF"/>
                </a:solidFill>
                <a:ea typeface="+mj-ea"/>
                <a:cs typeface="+mj-cs"/>
              </a:rPr>
              <a:t>For the Business Owner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97790E-DC52-F4AF-44CB-1A72D11E5B2D}"/>
              </a:ext>
            </a:extLst>
          </p:cNvPr>
          <p:cNvSpPr txBox="1"/>
          <p:nvPr/>
        </p:nvSpPr>
        <p:spPr>
          <a:xfrm>
            <a:off x="4211119" y="1379577"/>
            <a:ext cx="7660841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venir Next" panose="020B0503020202020204" pitchFamily="34" charset="0"/>
                <a:ea typeface="Calibri"/>
                <a:cs typeface="Calibri"/>
              </a:rPr>
              <a:t>Plan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Avenir Next" panose="020B0503020202020204" pitchFamily="34" charset="0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venir Next" panose="020B0503020202020204" pitchFamily="34" charset="0"/>
                <a:ea typeface="Calibri"/>
                <a:cs typeface="Calibri"/>
              </a:rPr>
              <a:t>Explore Options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Avenir Next" panose="020B0503020202020204" pitchFamily="34" charset="0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venir Next" panose="020B0503020202020204" pitchFamily="34" charset="0"/>
                <a:ea typeface="Calibri"/>
                <a:cs typeface="Calibri"/>
              </a:rPr>
              <a:t>Be willing to engage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Avenir Next" panose="020B0503020202020204" pitchFamily="34" charset="0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venir Next" panose="020B0503020202020204" pitchFamily="34" charset="0"/>
                <a:ea typeface="Calibri"/>
                <a:cs typeface="Calibri"/>
              </a:rPr>
              <a:t>Be transparent</a:t>
            </a:r>
          </a:p>
          <a:p>
            <a:pPr marL="800100" lvl="1" indent="-342900">
              <a:buSzPct val="90000"/>
              <a:buFont typeface="Courier New" panose="02070309020205020404" pitchFamily="49" charset="0"/>
              <a:buChar char="o"/>
            </a:pPr>
            <a:r>
              <a:rPr lang="en-US" sz="2500" dirty="0">
                <a:latin typeface="Avenir Next" panose="020B0503020202020204" pitchFamily="34" charset="0"/>
                <a:ea typeface="Calibri"/>
                <a:cs typeface="Calibri"/>
              </a:rPr>
              <a:t>Are your BUSINESS FINANCIALS in ORDER</a:t>
            </a:r>
          </a:p>
          <a:p>
            <a:pPr marL="800100" lvl="1" indent="-342900">
              <a:spcAft>
                <a:spcPts val="1200"/>
              </a:spcAft>
              <a:buSzPct val="90000"/>
              <a:buFont typeface="Courier New" panose="02070309020205020404" pitchFamily="49" charset="0"/>
              <a:buChar char="o"/>
            </a:pPr>
            <a:r>
              <a:rPr lang="en-US" sz="2500" dirty="0">
                <a:latin typeface="Avenir Next" panose="020B0503020202020204" pitchFamily="34" charset="0"/>
                <a:ea typeface="Calibri"/>
                <a:cs typeface="Calibri"/>
              </a:rPr>
              <a:t>Detangle personal from business ahead  of time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venir Next" panose="020B0503020202020204" pitchFamily="34" charset="0"/>
                <a:ea typeface="Calibri"/>
                <a:cs typeface="Calibri"/>
              </a:rPr>
              <a:t>Be ready to support through the transition</a:t>
            </a:r>
          </a:p>
          <a:p>
            <a:endParaRPr lang="en-US" sz="2500" dirty="0">
              <a:latin typeface="Avenir Next" panose="020B0503020202020204" pitchFamily="34" charset="0"/>
              <a:ea typeface="Calibri"/>
              <a:cs typeface="Calibri"/>
            </a:endParaRPr>
          </a:p>
        </p:txBody>
      </p:sp>
      <p:pic>
        <p:nvPicPr>
          <p:cNvPr id="4" name="Picture 3" descr="A store with shelves of food&#10;&#10;AI-generated content may be incorrect.">
            <a:extLst>
              <a:ext uri="{FF2B5EF4-FFF2-40B4-BE49-F238E27FC236}">
                <a16:creationId xmlns:a16="http://schemas.microsoft.com/office/drawing/2014/main" id="{0FAB0EAF-A22B-781A-4562-9DEA9FCE6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9" y="0"/>
            <a:ext cx="377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C12B8-DE79-BC42-EBFE-A666A9C9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E4A487C-7383-4F05-5178-7B3FD058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4000" kern="1200">
                <a:solidFill>
                  <a:srgbClr val="FFFFFF"/>
                </a:solidFill>
                <a:ea typeface="+mj-ea"/>
                <a:cs typeface="+mj-cs"/>
              </a:rPr>
              <a:t>For </a:t>
            </a:r>
            <a:r>
              <a:rPr lang="en-US" sz="4000">
                <a:solidFill>
                  <a:srgbClr val="FFFFFF"/>
                </a:solidFill>
                <a:ea typeface="+mj-ea"/>
                <a:cs typeface="+mj-cs"/>
              </a:rPr>
              <a:t>the Community </a:t>
            </a:r>
            <a:endParaRPr lang="en-US" sz="4000" kern="120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B2B86-EF6D-FDF6-5B5E-8E256F8B6F3C}"/>
              </a:ext>
            </a:extLst>
          </p:cNvPr>
          <p:cNvSpPr txBox="1"/>
          <p:nvPr/>
        </p:nvSpPr>
        <p:spPr>
          <a:xfrm>
            <a:off x="1013413" y="1499597"/>
            <a:ext cx="5936027" cy="51552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  <a:ea typeface="Calibri"/>
                <a:cs typeface="Calibri"/>
              </a:rPr>
              <a:t>Understand the position of the store</a:t>
            </a:r>
            <a:endParaRPr lang="en-US" sz="2400" dirty="0">
              <a:latin typeface="Avenir Next" panose="020B0503020202020204" pitchFamily="34" charset="0"/>
            </a:endParaRPr>
          </a:p>
          <a:p>
            <a:pPr marL="800100" lvl="1" indent="-342900">
              <a:spcAft>
                <a:spcPts val="13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Avenir Next" panose="020B0503020202020204" pitchFamily="34" charset="0"/>
                <a:ea typeface="Calibri"/>
                <a:cs typeface="Calibri"/>
              </a:rPr>
              <a:t>Talk, don't assume</a:t>
            </a:r>
          </a:p>
          <a:p>
            <a:pPr marL="342900" indent="-342900"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  <a:ea typeface="Calibri"/>
                <a:cs typeface="Calibri"/>
              </a:rPr>
              <a:t>Explore options </a:t>
            </a:r>
          </a:p>
          <a:p>
            <a:pPr marL="342900" indent="-342900"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  <a:ea typeface="Calibri"/>
                <a:cs typeface="Calibri"/>
              </a:rPr>
              <a:t>Build a timeline that coordinates with Owner</a:t>
            </a:r>
          </a:p>
          <a:p>
            <a:pPr marL="342900" indent="-342900"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  <a:ea typeface="Calibri"/>
                <a:cs typeface="Calibri"/>
              </a:rPr>
              <a:t>Identify a steering committee and champions </a:t>
            </a:r>
          </a:p>
          <a:p>
            <a:pPr marL="342900" indent="-342900"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  <a:ea typeface="Calibri"/>
                <a:cs typeface="Calibri"/>
              </a:rPr>
              <a:t>Understand the community assets before assuming the </a:t>
            </a:r>
            <a:r>
              <a:rPr lang="en-US" sz="2400" dirty="0" err="1">
                <a:latin typeface="Avenir Next" panose="020B0503020202020204" pitchFamily="34" charset="0"/>
                <a:ea typeface="Calibri"/>
                <a:cs typeface="Calibri"/>
              </a:rPr>
              <a:t>aeed</a:t>
            </a:r>
            <a:endParaRPr lang="en-US" sz="2400" dirty="0">
              <a:latin typeface="Avenir Next" panose="020B0503020202020204" pitchFamily="34" charset="0"/>
              <a:ea typeface="Calibri"/>
              <a:cs typeface="Calibri"/>
            </a:endParaRPr>
          </a:p>
          <a:p>
            <a:pPr marL="342900" indent="-342900"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  <a:ea typeface="Calibri"/>
                <a:cs typeface="Calibri"/>
              </a:rPr>
              <a:t>Contact a Co-op Developer (MCDC, CDS, FCI) </a:t>
            </a:r>
          </a:p>
        </p:txBody>
      </p:sp>
      <p:pic>
        <p:nvPicPr>
          <p:cNvPr id="3" name="Picture 2" descr="A chart with text and images&#10;&#10;Description automatically generated">
            <a:extLst>
              <a:ext uri="{FF2B5EF4-FFF2-40B4-BE49-F238E27FC236}">
                <a16:creationId xmlns:a16="http://schemas.microsoft.com/office/drawing/2014/main" id="{8027DFC1-4B61-6424-7A7B-E66F70854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394601"/>
            <a:ext cx="4811862" cy="43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5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CC9B4-4BEB-6104-3DEC-93B897EAB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3655CE-2696-959F-1A4B-784C6BE27E69}"/>
              </a:ext>
            </a:extLst>
          </p:cNvPr>
          <p:cNvSpPr txBox="1"/>
          <p:nvPr/>
        </p:nvSpPr>
        <p:spPr>
          <a:xfrm>
            <a:off x="11547811" y="6053655"/>
            <a:ext cx="5047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57DF4-E13F-E6D3-78A7-7124EC48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193" y="1531940"/>
            <a:ext cx="4407768" cy="4521715"/>
          </a:xfrm>
        </p:spPr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85F7CA8-CFD8-E429-2764-2A568906F5F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150">
                <a:latin typeface="Avenir Next"/>
              </a:rPr>
              <a:t>Role of  a Steering Committee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435BE-B2A9-2B86-E3CD-202EF748343F}"/>
              </a:ext>
            </a:extLst>
          </p:cNvPr>
          <p:cNvSpPr txBox="1"/>
          <p:nvPr/>
        </p:nvSpPr>
        <p:spPr>
          <a:xfrm>
            <a:off x="979171" y="1574603"/>
            <a:ext cx="4745802" cy="49552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venir Next"/>
              </a:rPr>
              <a:t>Led by a champion (but not solely!)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venir Next"/>
              </a:rPr>
              <a:t>Benefits from an intentional mix of skills, relationships, community credibility </a:t>
            </a:r>
            <a:endParaRPr lang="en-US" dirty="0">
              <a:latin typeface="Calibri"/>
              <a:cs typeface="Calibri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venir Next"/>
              </a:rPr>
              <a:t>Should align early with owner on expectations 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Avenir Next" panose="020B0503020202020204" pitchFamily="34" charset="0"/>
              </a:rPr>
              <a:t>The steering committee's job</a:t>
            </a:r>
            <a:r>
              <a:rPr lang="en-US" sz="2600" dirty="0">
                <a:latin typeface="Avenir Next" panose="020B0503020202020204" pitchFamily="34" charset="0"/>
              </a:rPr>
              <a:t>:  Assess feasibility and serve the future owners</a:t>
            </a:r>
          </a:p>
        </p:txBody>
      </p:sp>
      <p:pic>
        <p:nvPicPr>
          <p:cNvPr id="4098" name="Picture 2" descr="An orchestra is performing with a conductor.">
            <a:extLst>
              <a:ext uri="{FF2B5EF4-FFF2-40B4-BE49-F238E27FC236}">
                <a16:creationId xmlns:a16="http://schemas.microsoft.com/office/drawing/2014/main" id="{36A5A888-53AE-2604-56EA-4098BEACA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867"/>
          <a:stretch/>
        </p:blipFill>
        <p:spPr bwMode="auto">
          <a:xfrm>
            <a:off x="6083985" y="1352852"/>
            <a:ext cx="5660573" cy="539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7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CC9B4-4BEB-6104-3DEC-93B897EAB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3655CE-2696-959F-1A4B-784C6BE27E69}"/>
              </a:ext>
            </a:extLst>
          </p:cNvPr>
          <p:cNvSpPr txBox="1"/>
          <p:nvPr/>
        </p:nvSpPr>
        <p:spPr>
          <a:xfrm>
            <a:off x="11547811" y="6053655"/>
            <a:ext cx="5047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57DF4-E13F-E6D3-78A7-7124EC48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193" y="1531940"/>
            <a:ext cx="4407768" cy="4521715"/>
          </a:xfrm>
        </p:spPr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85F7CA8-CFD8-E429-2764-2A568906F5F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150" dirty="0"/>
              <a:t>Feasibility Assessment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435BE-B2A9-2B86-E3CD-202EF748343F}"/>
              </a:ext>
            </a:extLst>
          </p:cNvPr>
          <p:cNvSpPr txBox="1"/>
          <p:nvPr/>
        </p:nvSpPr>
        <p:spPr>
          <a:xfrm>
            <a:off x="6145472" y="1531940"/>
            <a:ext cx="5689318" cy="527836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1" i="1" dirty="0">
                <a:latin typeface="Avenir Next" panose="020B0503020202020204" pitchFamily="34" charset="0"/>
              </a:rPr>
              <a:t>For the owner:  </a:t>
            </a:r>
            <a:r>
              <a:rPr lang="en-US" sz="2700" dirty="0">
                <a:latin typeface="Avenir Next" panose="020B0503020202020204" pitchFamily="34" charset="0"/>
              </a:rPr>
              <a:t>Does it align with financial goals and timing?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1" i="1" dirty="0">
                <a:latin typeface="Avenir Next" panose="020B0503020202020204" pitchFamily="34" charset="0"/>
              </a:rPr>
              <a:t>For the community: </a:t>
            </a:r>
            <a:r>
              <a:rPr lang="en-US" sz="2700" dirty="0">
                <a:latin typeface="Avenir Next" panose="020B0503020202020204" pitchFamily="34" charset="0"/>
              </a:rPr>
              <a:t>Does an objective review of facility, past performance, market, and financial forecast show viability?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latin typeface="Avenir Next" panose="020B0503020202020204" pitchFamily="34" charset="0"/>
              </a:rPr>
              <a:t>Is community engaged with growing support throughout?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1" i="1" dirty="0">
                <a:latin typeface="Avenir Next"/>
              </a:rPr>
              <a:t>A Go/No Go decision deserves honest, objective guidance</a:t>
            </a:r>
          </a:p>
          <a:p>
            <a:pPr>
              <a:spcAft>
                <a:spcPts val="1200"/>
              </a:spcAft>
            </a:pPr>
            <a:endParaRPr lang="en-US" sz="2700" dirty="0">
              <a:latin typeface="Avenir Next"/>
            </a:endParaRPr>
          </a:p>
        </p:txBody>
      </p:sp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3773CFBB-19DC-C09B-1B88-6766198CC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r="18001"/>
          <a:stretch/>
        </p:blipFill>
        <p:spPr bwMode="auto">
          <a:xfrm>
            <a:off x="1030158" y="1718195"/>
            <a:ext cx="5032782" cy="41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17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182D2-9C09-B932-88D3-E9976FCBB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7FC0A3-72BB-344F-D95B-2FE44E8BD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3494" y="3639330"/>
            <a:ext cx="5921250" cy="2730906"/>
          </a:xfrm>
        </p:spPr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 dirty="0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74ED857-DA3F-DD8F-D02C-4015C97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150" dirty="0"/>
              <a:t>Deal Structure and Sources of Capital</a:t>
            </a: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0093C88F-39C8-DE29-F867-E9EFBB17B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275" y="1879259"/>
            <a:ext cx="5496283" cy="3594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DC913A-625E-7908-2624-78D24A5213B3}"/>
              </a:ext>
            </a:extLst>
          </p:cNvPr>
          <p:cNvSpPr txBox="1"/>
          <p:nvPr/>
        </p:nvSpPr>
        <p:spPr>
          <a:xfrm>
            <a:off x="1030157" y="1572218"/>
            <a:ext cx="5267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</a:rPr>
              <a:t>The 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Seller’s financial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Business valuation realities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Acceptable concessions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Contingencies (and their timing)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C6D25-FC9E-E276-36CF-322D5707A012}"/>
              </a:ext>
            </a:extLst>
          </p:cNvPr>
          <p:cNvSpPr txBox="1"/>
          <p:nvPr/>
        </p:nvSpPr>
        <p:spPr>
          <a:xfrm>
            <a:off x="977851" y="3639330"/>
            <a:ext cx="53199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</a:rPr>
              <a:t>The Money: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Community investment via loans or shares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Mission-focused financing , such as co-op friendly CDFIs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Traditional financing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Donations or grants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Seller financing</a:t>
            </a:r>
          </a:p>
        </p:txBody>
      </p:sp>
    </p:spTree>
    <p:extLst>
      <p:ext uri="{BB962C8B-B14F-4D97-AF65-F5344CB8AC3E}">
        <p14:creationId xmlns:p14="http://schemas.microsoft.com/office/powerpoint/2010/main" val="411700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E4CC9B4-4BEB-6104-3DEC-93B897EAB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3655CE-2696-959F-1A4B-784C6BE27E69}"/>
              </a:ext>
            </a:extLst>
          </p:cNvPr>
          <p:cNvSpPr txBox="1"/>
          <p:nvPr/>
        </p:nvSpPr>
        <p:spPr>
          <a:xfrm>
            <a:off x="11547811" y="6053655"/>
            <a:ext cx="5047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57DF4-E13F-E6D3-78A7-7124EC48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193" y="1531940"/>
            <a:ext cx="4407768" cy="4521715"/>
          </a:xfrm>
        </p:spPr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435BE-B2A9-2B86-E3CD-202EF748343F}"/>
              </a:ext>
            </a:extLst>
          </p:cNvPr>
          <p:cNvSpPr txBox="1"/>
          <p:nvPr/>
        </p:nvSpPr>
        <p:spPr>
          <a:xfrm>
            <a:off x="394518" y="1893655"/>
            <a:ext cx="5065842" cy="44473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0" i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Significant time and volunteer hours required</a:t>
            </a:r>
          </a:p>
          <a:p>
            <a:pPr marL="457200" indent="-457200"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0" i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Timelines can stretch </a:t>
            </a:r>
          </a:p>
          <a:p>
            <a:pPr marL="457200" indent="-457200"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0" i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Management talent is hard to find </a:t>
            </a:r>
          </a:p>
          <a:p>
            <a:pPr marL="457200" indent="-457200"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0" i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Co-op grocery is still grocery </a:t>
            </a:r>
          </a:p>
          <a:p>
            <a:pPr marL="457200" indent="-4572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0" i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No perfect map — but you're not alone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4E2AA556-F98B-3F53-F678-945CF1831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37" y="276310"/>
            <a:ext cx="5065842" cy="1100371"/>
          </a:xfrm>
          <a:solidFill>
            <a:srgbClr val="0070C0"/>
          </a:solidFill>
        </p:spPr>
        <p:txBody>
          <a:bodyPr/>
          <a:lstStyle/>
          <a:p>
            <a:r>
              <a:rPr lang="en-US" sz="3400" dirty="0"/>
              <a:t>Reality Check:</a:t>
            </a:r>
          </a:p>
        </p:txBody>
      </p:sp>
      <p:pic>
        <p:nvPicPr>
          <p:cNvPr id="2" name="Picture 1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CE71F0BE-64C1-D6AC-B495-3067277A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96" r="16850"/>
          <a:stretch>
            <a:fillRect/>
          </a:stretch>
        </p:blipFill>
        <p:spPr>
          <a:xfrm>
            <a:off x="5283115" y="276310"/>
            <a:ext cx="6909433" cy="65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5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2C98C-C17C-ADBC-6C53-B61E4CEF0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everal hands raised and ready to answer a question">
            <a:extLst>
              <a:ext uri="{FF2B5EF4-FFF2-40B4-BE49-F238E27FC236}">
                <a16:creationId xmlns:a16="http://schemas.microsoft.com/office/drawing/2014/main" id="{3BB334C2-9B25-1A68-9A8D-82D518B6A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64" b="7864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723EB29-DA94-CE82-CD17-9BD90407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6600">
                <a:ea typeface="+mj-ea"/>
                <a:cs typeface="+mj-cs"/>
              </a:rPr>
              <a:t>What is your Why?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9E6E26-5B11-8DE5-DF0E-27F0F3DB3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a sign on the front&#10;&#10;AI-generated content may be incorrect.">
            <a:extLst>
              <a:ext uri="{FF2B5EF4-FFF2-40B4-BE49-F238E27FC236}">
                <a16:creationId xmlns:a16="http://schemas.microsoft.com/office/drawing/2014/main" id="{46394B88-635A-1363-93E0-049DBDCB6C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5"/>
          <a:stretch>
            <a:fillRect/>
          </a:stretch>
        </p:blipFill>
        <p:spPr>
          <a:xfrm>
            <a:off x="454357" y="245510"/>
            <a:ext cx="3447484" cy="636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C1038B-C26C-74BE-B500-68139B87295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51121" y="1416250"/>
            <a:ext cx="6781800" cy="1077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b="1" dirty="0">
                <a:latin typeface="Avenir Next" panose="020B0503020202020204" pitchFamily="34" charset="0"/>
                <a:ea typeface="+mn-ea"/>
                <a:cs typeface="+mn-cs"/>
              </a:rPr>
              <a:t>Big Flat Grocery, Turner, MT</a:t>
            </a:r>
            <a:endParaRPr lang="en-US" b="1" dirty="0">
              <a:latin typeface="Avenir Next" panose="020B0503020202020204" pitchFamily="34" charset="0"/>
              <a:ea typeface="+mn-ea"/>
              <a:cs typeface="Calibri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US" b="1" dirty="0">
                <a:latin typeface="Avenir Next" panose="020B0503020202020204" pitchFamily="34" charset="0"/>
                <a:ea typeface="Calibri"/>
                <a:cs typeface="Calibri"/>
              </a:rPr>
              <a:t>Fresh Start Co-op, Geraldine, MT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34F15521-AB8D-A3C3-5251-E004D75A00BC}"/>
              </a:ext>
            </a:extLst>
          </p:cNvPr>
          <p:cNvSpPr txBox="1">
            <a:spLocks/>
          </p:cNvSpPr>
          <p:nvPr/>
        </p:nvSpPr>
        <p:spPr>
          <a:xfrm>
            <a:off x="5151121" y="189987"/>
            <a:ext cx="6781800" cy="1077940"/>
          </a:xfrm>
          <a:prstGeom prst="rect">
            <a:avLst/>
          </a:prstGeom>
          <a:solidFill>
            <a:srgbClr val="A3232F"/>
          </a:solidFill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177" b="1" i="0" kern="1200">
                <a:solidFill>
                  <a:schemeClr val="bg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spcBef>
                <a:spcPct val="0"/>
              </a:spcBef>
            </a:pPr>
            <a:r>
              <a:rPr lang="en-US" sz="4400" dirty="0">
                <a:ea typeface="+mj-ea"/>
                <a:cs typeface="+mj-cs"/>
              </a:rPr>
              <a:t>Stories from the Field 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2307F7FD-73B2-113E-E86E-FD47DB601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t="15985" r="6672" b="8016"/>
          <a:stretch/>
        </p:blipFill>
        <p:spPr bwMode="auto">
          <a:xfrm>
            <a:off x="4430111" y="2642485"/>
            <a:ext cx="7410563" cy="397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801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9E6E26-5B11-8DE5-DF0E-27F0F3DB3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 parked outside a grocery store&#10;&#10;Description automatically generated">
            <a:extLst>
              <a:ext uri="{FF2B5EF4-FFF2-40B4-BE49-F238E27FC236}">
                <a16:creationId xmlns:a16="http://schemas.microsoft.com/office/drawing/2014/main" id="{81F3E2E4-6ABD-348C-0272-DDD21BD77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1000"/>
          </a:blip>
          <a:srcRect l="-1" r="-5666"/>
          <a:stretch/>
        </p:blipFill>
        <p:spPr>
          <a:xfrm>
            <a:off x="0" y="0"/>
            <a:ext cx="12882900" cy="681228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C1038B-C26C-74BE-B500-68139B872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1" y="2201958"/>
            <a:ext cx="6781800" cy="39007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1883" indent="-228600">
              <a:buClr>
                <a:schemeClr val="tx1"/>
              </a:buClr>
              <a:buSzPct val="100000"/>
            </a:pPr>
            <a:endParaRPr lang="en-US" sz="2000" i="1">
              <a:latin typeface="+mn-lt"/>
              <a:ea typeface="+mn-ea"/>
              <a:cs typeface="+mn-cs"/>
            </a:endParaRPr>
          </a:p>
          <a:p>
            <a:pPr marL="221883" indent="-228600">
              <a:buClr>
                <a:schemeClr val="tx1"/>
              </a:buClr>
              <a:buSzPct val="100000"/>
            </a:pPr>
            <a:endParaRPr lang="en-US" sz="2000" i="1">
              <a:latin typeface="+mn-lt"/>
              <a:ea typeface="+mn-ea"/>
              <a:cs typeface="+mn-cs"/>
            </a:endParaRPr>
          </a:p>
          <a:p>
            <a:pPr marL="221883" indent="-228600">
              <a:buClr>
                <a:schemeClr val="tx1"/>
              </a:buClr>
              <a:buSzPct val="100000"/>
            </a:pPr>
            <a:r>
              <a:rPr lang="en-US" sz="200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10E6206-1189-11D3-6A6B-0A88BDD5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121" y="189987"/>
            <a:ext cx="6781800" cy="1077940"/>
          </a:xfrm>
          <a:solidFill>
            <a:srgbClr val="3C75B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400">
                <a:ea typeface="+mj-ea"/>
                <a:cs typeface="+mj-cs"/>
              </a:rPr>
              <a:t>Stories from the Field </a:t>
            </a:r>
          </a:p>
        </p:txBody>
      </p:sp>
    </p:spTree>
    <p:extLst>
      <p:ext uri="{BB962C8B-B14F-4D97-AF65-F5344CB8AC3E}">
        <p14:creationId xmlns:p14="http://schemas.microsoft.com/office/powerpoint/2010/main" val="3023248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F7EF-160D-BB0B-7E38-A61AE21C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FCDB12-8276-A44D-FB55-DEC43B5E6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43E524B-576A-2157-31AB-143FA03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A3232F"/>
          </a:solidFill>
        </p:spPr>
        <p:txBody>
          <a:bodyPr/>
          <a:lstStyle/>
          <a:p>
            <a:r>
              <a:rPr lang="en-US" sz="3150">
                <a:latin typeface="Avenir Next"/>
              </a:rPr>
              <a:t>Resources to Learn More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4BD71-0B3C-7DAA-DDCA-DA25A2BC7515}"/>
              </a:ext>
            </a:extLst>
          </p:cNvPr>
          <p:cNvSpPr txBox="1"/>
          <p:nvPr/>
        </p:nvSpPr>
        <p:spPr>
          <a:xfrm>
            <a:off x="1204143" y="1716762"/>
            <a:ext cx="10025645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457200" indent="-457200"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700" b="0" i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4" name="Picture 3" descr="A poster of a grocery store&#10;&#10;AI-generated content may be incorrect.">
            <a:extLst>
              <a:ext uri="{FF2B5EF4-FFF2-40B4-BE49-F238E27FC236}">
                <a16:creationId xmlns:a16="http://schemas.microsoft.com/office/drawing/2014/main" id="{646B19AB-2E74-ECA0-2D32-577E5CC09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534327"/>
            <a:ext cx="2386378" cy="2945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B6F10-C205-CA5A-BCE4-84ED3AF779C3}"/>
              </a:ext>
            </a:extLst>
          </p:cNvPr>
          <p:cNvSpPr txBox="1"/>
          <p:nvPr/>
        </p:nvSpPr>
        <p:spPr>
          <a:xfrm>
            <a:off x="1114558" y="4735375"/>
            <a:ext cx="23063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  <a:hlinkClick r:id="rId4"/>
              </a:rPr>
              <a:t>Food Co-op Initiative Action Guide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2" name="Picture 1" descr="A map of the united states with red points&#10;&#10;AI-generated content may be incorrect.">
            <a:extLst>
              <a:ext uri="{FF2B5EF4-FFF2-40B4-BE49-F238E27FC236}">
                <a16:creationId xmlns:a16="http://schemas.microsoft.com/office/drawing/2014/main" id="{5CC59F92-A59A-18C0-F3AB-72DF1FE7E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093" y="1530594"/>
            <a:ext cx="2166816" cy="2263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628F8-47E7-FEEA-F3A6-C6425EA1A10A}"/>
              </a:ext>
            </a:extLst>
          </p:cNvPr>
          <p:cNvSpPr txBox="1"/>
          <p:nvPr/>
        </p:nvSpPr>
        <p:spPr>
          <a:xfrm>
            <a:off x="3937864" y="4461836"/>
            <a:ext cx="23063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  <a:hlinkClick r:id="rId6"/>
              </a:rPr>
              <a:t>CooperationWorks! Member Directory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algn="ctr"/>
            <a:r>
              <a:rPr lang="en-US">
                <a:ea typeface="Calibri"/>
                <a:cs typeface="Calibri"/>
              </a:rPr>
              <a:t>(for </a:t>
            </a:r>
            <a:r>
              <a:rPr lang="en-US" dirty="0">
                <a:ea typeface="Calibri"/>
                <a:cs typeface="Calibri"/>
              </a:rPr>
              <a:t>co-op developers nationwide)</a:t>
            </a:r>
          </a:p>
        </p:txBody>
      </p:sp>
      <p:pic>
        <p:nvPicPr>
          <p:cNvPr id="7" name="Picture 6" descr="CooperationWorks! Logo">
            <a:extLst>
              <a:ext uri="{FF2B5EF4-FFF2-40B4-BE49-F238E27FC236}">
                <a16:creationId xmlns:a16="http://schemas.microsoft.com/office/drawing/2014/main" id="{DFA156C6-E384-DE16-B66E-8E1BBBF5B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158" y="3864708"/>
            <a:ext cx="2619375" cy="4572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F2BAC23-D24B-F0F4-8B34-A8CF1345CB16}"/>
              </a:ext>
            </a:extLst>
          </p:cNvPr>
          <p:cNvSpPr/>
          <p:nvPr/>
        </p:nvSpPr>
        <p:spPr>
          <a:xfrm rot="1020000">
            <a:off x="5937269" y="5653160"/>
            <a:ext cx="1822259" cy="236450"/>
          </a:xfrm>
          <a:prstGeom prst="rightArrow">
            <a:avLst/>
          </a:prstGeom>
          <a:solidFill>
            <a:srgbClr val="A3232F"/>
          </a:solidFill>
          <a:ln>
            <a:solidFill>
              <a:srgbClr val="A32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CF79A-E769-9632-10C4-4413ED192269}"/>
              </a:ext>
            </a:extLst>
          </p:cNvPr>
          <p:cNvSpPr txBox="1"/>
          <p:nvPr/>
        </p:nvSpPr>
        <p:spPr>
          <a:xfrm rot="960000">
            <a:off x="5794018" y="5465386"/>
            <a:ext cx="23063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venir Next"/>
                <a:ea typeface="Calibri"/>
                <a:cs typeface="Calibri"/>
              </a:rPr>
              <a:t>(Including us!)</a:t>
            </a:r>
            <a:endParaRPr lang="en-US" sz="1200" b="1" dirty="0">
              <a:latin typeface="Avenir Next"/>
            </a:endParaRPr>
          </a:p>
        </p:txBody>
      </p:sp>
      <p:pic>
        <p:nvPicPr>
          <p:cNvPr id="13" name="Picture 12" descr="A shopping cart with a lightbulb&#10;&#10;AI-generated content may be incorrect.">
            <a:extLst>
              <a:ext uri="{FF2B5EF4-FFF2-40B4-BE49-F238E27FC236}">
                <a16:creationId xmlns:a16="http://schemas.microsoft.com/office/drawing/2014/main" id="{EC27E0E4-37AC-5ADC-7A3D-C6AE3E8B81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183" r="2" b="2389"/>
          <a:stretch>
            <a:fillRect/>
          </a:stretch>
        </p:blipFill>
        <p:spPr>
          <a:xfrm>
            <a:off x="6696605" y="1622287"/>
            <a:ext cx="5064019" cy="2164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424CB2-DF1B-C06C-1297-0FCE05754E63}"/>
              </a:ext>
            </a:extLst>
          </p:cNvPr>
          <p:cNvSpPr txBox="1"/>
          <p:nvPr/>
        </p:nvSpPr>
        <p:spPr>
          <a:xfrm>
            <a:off x="7511471" y="3996937"/>
            <a:ext cx="39105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Rural Grocery Initiative resources, </a:t>
            </a:r>
            <a:r>
              <a:rPr lang="en-US" dirty="0">
                <a:ea typeface="Calibri"/>
                <a:cs typeface="Calibri"/>
              </a:rPr>
              <a:t>including </a:t>
            </a:r>
            <a:r>
              <a:rPr lang="en-US" dirty="0">
                <a:ea typeface="Calibri"/>
                <a:cs typeface="Calibri"/>
                <a:hlinkClick r:id="rId9"/>
              </a:rPr>
              <a:t>recorded webinars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6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p — Medford Food Co-op">
            <a:extLst>
              <a:ext uri="{FF2B5EF4-FFF2-40B4-BE49-F238E27FC236}">
                <a16:creationId xmlns:a16="http://schemas.microsoft.com/office/drawing/2014/main" id="{6F9420A5-191A-75D7-B68A-B2740AD5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29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53530-4D6E-D294-FD14-EEC4D9A32352}"/>
              </a:ext>
            </a:extLst>
          </p:cNvPr>
          <p:cNvSpPr txBox="1"/>
          <p:nvPr/>
        </p:nvSpPr>
        <p:spPr>
          <a:xfrm>
            <a:off x="427538" y="152113"/>
            <a:ext cx="2815157" cy="657361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latin typeface="Avenir Next" panose="020B0503020202020204" pitchFamily="34" charset="0"/>
              </a:rPr>
              <a:t>Thank you!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latin typeface="Avenir Next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latin typeface="Avenir Next"/>
              </a:rPr>
              <a:t>Tracy McIntyre</a:t>
            </a:r>
            <a:endParaRPr lang="en-US" sz="1400">
              <a:latin typeface="Avenir Nex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/>
                <a:hlinkClick r:id="rId4"/>
              </a:rPr>
              <a:t>Tracy@mcdc.coop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Avenir Next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>
              <a:latin typeface="Avenir Next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>
              <a:latin typeface="Avenir Next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>
              <a:latin typeface="Avenir Next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venir Next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>
              <a:latin typeface="Avenir Next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latin typeface="Avenir Nex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latin typeface="Avenir Next"/>
              </a:rPr>
              <a:t>Leslie Watson</a:t>
            </a:r>
            <a:endParaRPr lang="en-US">
              <a:latin typeface="Avenir Next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/>
                <a:hlinkClick r:id="rId5"/>
              </a:rPr>
              <a:t>lwatson@cdsus.coop</a:t>
            </a:r>
            <a:r>
              <a:rPr lang="en-US" dirty="0">
                <a:latin typeface="Avenir Nex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7E027-A049-20D1-9812-E8A9B756818B}"/>
              </a:ext>
            </a:extLst>
          </p:cNvPr>
          <p:cNvSpPr txBox="1"/>
          <p:nvPr/>
        </p:nvSpPr>
        <p:spPr>
          <a:xfrm>
            <a:off x="3261360" y="2042160"/>
            <a:ext cx="5096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3624756B-83F3-406F-339B-BBF42A718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33" y="4758905"/>
            <a:ext cx="1869057" cy="1955321"/>
          </a:xfrm>
          <a:prstGeom prst="rect">
            <a:avLst/>
          </a:prstGeom>
        </p:spPr>
      </p:pic>
      <p:pic>
        <p:nvPicPr>
          <p:cNvPr id="5" name="Picture 4" descr="A qr code with a state logo&#10;&#10;AI-generated content may be incorrect.">
            <a:extLst>
              <a:ext uri="{FF2B5EF4-FFF2-40B4-BE49-F238E27FC236}">
                <a16:creationId xmlns:a16="http://schemas.microsoft.com/office/drawing/2014/main" id="{D64333BC-7C86-F193-4A59-81AE0C22D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79" y="1710905"/>
            <a:ext cx="1897811" cy="19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71E114-86B9-F440-F911-AE9A1841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AE64AC1-472E-358D-7C13-BA1F1078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74" y="309189"/>
            <a:ext cx="5158532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>
                <a:ea typeface="+mj-ea"/>
                <a:cs typeface="+mj-cs"/>
              </a:rPr>
              <a:t>Our Why: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9ED5A6-605B-C681-03A0-4041ADCDB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988" y="2324912"/>
            <a:ext cx="4646905" cy="36131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21615" indent="-228600">
              <a:buClr>
                <a:schemeClr val="tx1"/>
              </a:buClr>
              <a:buSzPct val="100000"/>
            </a:pPr>
            <a:endParaRPr lang="en-US" sz="2000" b="0" dirty="0">
              <a:ea typeface="+mn-ea"/>
              <a:cs typeface="+mn-cs"/>
            </a:endParaRPr>
          </a:p>
          <a:p>
            <a:pPr marL="221615" indent="-228600"/>
            <a:r>
              <a:rPr lang="en-US" sz="2200" b="0" dirty="0">
                <a:latin typeface="Avenir Book"/>
                <a:ea typeface="+mn-ea"/>
                <a:cs typeface="+mn-cs"/>
              </a:rPr>
              <a:t>Rural Grocery stores are a lifeline for communities health and vibrancy</a:t>
            </a:r>
            <a:endParaRPr lang="en-US" sz="2200" b="0" dirty="0">
              <a:latin typeface="Avenir Book"/>
              <a:ea typeface="Calibri"/>
              <a:cs typeface="Calibri"/>
            </a:endParaRPr>
          </a:p>
          <a:p>
            <a:pPr marL="221615" indent="-228600"/>
            <a:r>
              <a:rPr lang="en-US" sz="2200" b="0" dirty="0">
                <a:latin typeface="Avenir Book"/>
                <a:ea typeface="+mn-ea"/>
                <a:cs typeface="+mn-cs"/>
              </a:rPr>
              <a:t>Kansas Data has 25% of grocery store owners planning on retiring in 1 to 5 years, 70% without a plan</a:t>
            </a:r>
            <a:endParaRPr lang="en-US" sz="2200" b="0" dirty="0">
              <a:latin typeface="Avenir Book"/>
              <a:ea typeface="Calibri"/>
              <a:cs typeface="Calibri"/>
            </a:endParaRPr>
          </a:p>
          <a:p>
            <a:pPr marL="221615" indent="-228600">
              <a:buClr>
                <a:srgbClr val="000000"/>
              </a:buClr>
            </a:pPr>
            <a:r>
              <a:rPr lang="en-US" sz="2200" b="0" dirty="0">
                <a:latin typeface="Avenir Book"/>
                <a:ea typeface="+mn-ea"/>
                <a:cs typeface="+mn-cs"/>
              </a:rPr>
              <a:t>2020 Statewide survey of Rural Groceries in Minnesota found 49% were concerned about going out of business. </a:t>
            </a:r>
            <a:endParaRPr lang="en-US" sz="2200" b="0" dirty="0">
              <a:ea typeface="+mn-ea"/>
              <a:cs typeface="+mn-cs"/>
            </a:endParaRPr>
          </a:p>
        </p:txBody>
      </p:sp>
      <p:pic>
        <p:nvPicPr>
          <p:cNvPr id="11" name="Picture 10" descr="Vegetables on display at a market">
            <a:extLst>
              <a:ext uri="{FF2B5EF4-FFF2-40B4-BE49-F238E27FC236}">
                <a16:creationId xmlns:a16="http://schemas.microsoft.com/office/drawing/2014/main" id="{EF9183BE-60FB-C880-A774-6B803467B1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63" r="13377" b="-10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3C414-E643-F54C-77C7-FFC8FC4B1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AA32-6939-78CB-ECC0-A7AE0498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latin typeface="Avenir Next"/>
              </a:rPr>
              <a:t>What is a cooperative?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F1048-0020-89CE-5ADD-6900ECEF2671}"/>
              </a:ext>
            </a:extLst>
          </p:cNvPr>
          <p:cNvSpPr/>
          <p:nvPr/>
        </p:nvSpPr>
        <p:spPr>
          <a:xfrm>
            <a:off x="2477069" y="2186948"/>
            <a:ext cx="7229086" cy="3467012"/>
          </a:xfrm>
          <a:prstGeom prst="rect">
            <a:avLst/>
          </a:prstGeom>
        </p:spPr>
        <p:txBody>
          <a:bodyPr wrap="square" lIns="80682" tIns="40341" rIns="80682" bIns="40341" anchor="t">
            <a:spAutoFit/>
          </a:bodyPr>
          <a:lstStyle/>
          <a:p>
            <a:r>
              <a:rPr lang="en-US" sz="4400">
                <a:latin typeface="Avenir Book"/>
              </a:rPr>
              <a:t>A </a:t>
            </a:r>
            <a:r>
              <a:rPr lang="en-US" sz="4400" b="1">
                <a:solidFill>
                  <a:schemeClr val="accent2"/>
                </a:solidFill>
                <a:latin typeface="Avenir Book"/>
              </a:rPr>
              <a:t>business</a:t>
            </a:r>
            <a:r>
              <a:rPr lang="en-US" sz="4400">
                <a:latin typeface="Avenir Book"/>
              </a:rPr>
              <a:t> that is </a:t>
            </a:r>
            <a:r>
              <a:rPr lang="en-US" sz="4400" b="1">
                <a:solidFill>
                  <a:srgbClr val="00B050"/>
                </a:solidFill>
                <a:latin typeface="Avenir Book"/>
              </a:rPr>
              <a:t>owned</a:t>
            </a:r>
            <a:r>
              <a:rPr lang="en-US" sz="4400" b="1">
                <a:latin typeface="Avenir Book"/>
              </a:rPr>
              <a:t> </a:t>
            </a:r>
            <a:r>
              <a:rPr lang="en-US" sz="4400">
                <a:latin typeface="Avenir Book"/>
              </a:rPr>
              <a:t>and </a:t>
            </a:r>
            <a:r>
              <a:rPr lang="en-US" sz="4400" b="1">
                <a:solidFill>
                  <a:srgbClr val="00B050"/>
                </a:solidFill>
                <a:latin typeface="Avenir Book"/>
              </a:rPr>
              <a:t>controlled</a:t>
            </a:r>
            <a:r>
              <a:rPr lang="en-US" sz="4400">
                <a:latin typeface="Avenir Book"/>
              </a:rPr>
              <a:t> by the </a:t>
            </a:r>
            <a:r>
              <a:rPr lang="en-US" sz="4400" b="1">
                <a:solidFill>
                  <a:schemeClr val="accent2"/>
                </a:solidFill>
                <a:latin typeface="Avenir Book"/>
              </a:rPr>
              <a:t>people</a:t>
            </a:r>
            <a:r>
              <a:rPr lang="en-US" sz="4400">
                <a:latin typeface="Avenir Book"/>
              </a:rPr>
              <a:t> who use it and that exists to meet their </a:t>
            </a:r>
            <a:r>
              <a:rPr lang="en-US" sz="4400" b="1">
                <a:solidFill>
                  <a:schemeClr val="accent4"/>
                </a:solidFill>
                <a:latin typeface="Avenir Book"/>
              </a:rPr>
              <a:t>needs</a:t>
            </a:r>
            <a:r>
              <a:rPr lang="en-US" sz="4400">
                <a:latin typeface="Avenir Book"/>
              </a:rPr>
              <a:t>. </a:t>
            </a:r>
            <a:endParaRPr lang="en-US" sz="4400">
              <a:latin typeface="Avenir Book" panose="02000503020000020003" pitchFamily="2" charset="0"/>
            </a:endParaRPr>
          </a:p>
          <a:p>
            <a:endParaRPr lang="en-US" sz="4400" i="1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04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A478D-A6BE-6D8E-9DEA-2FBB6CD10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FAC444-DFCF-1E52-FF63-72AC23FE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50">
                <a:latin typeface="Avenir Next"/>
              </a:rPr>
              <a:t>What is a co-op?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3B040-4787-68AE-02B1-079471C1E091}"/>
              </a:ext>
            </a:extLst>
          </p:cNvPr>
          <p:cNvGrpSpPr/>
          <p:nvPr/>
        </p:nvGrpSpPr>
        <p:grpSpPr>
          <a:xfrm>
            <a:off x="1031461" y="1386252"/>
            <a:ext cx="6280013" cy="5290040"/>
            <a:chOff x="1711399" y="542191"/>
            <a:chExt cx="7276474" cy="6134101"/>
          </a:xfrm>
        </p:grpSpPr>
        <p:sp>
          <p:nvSpPr>
            <p:cNvPr id="6" name="Triangle 4">
              <a:extLst>
                <a:ext uri="{FF2B5EF4-FFF2-40B4-BE49-F238E27FC236}">
                  <a16:creationId xmlns:a16="http://schemas.microsoft.com/office/drawing/2014/main" id="{715B9742-7146-C7EA-75B0-3ED57F39B646}"/>
                </a:ext>
              </a:extLst>
            </p:cNvPr>
            <p:cNvSpPr/>
            <p:nvPr/>
          </p:nvSpPr>
          <p:spPr>
            <a:xfrm>
              <a:off x="2478796" y="1103648"/>
              <a:ext cx="5845995" cy="4859677"/>
            </a:xfrm>
            <a:prstGeom prst="triangl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>
                  <a:latin typeface="Calibri"/>
                  <a:ea typeface="Calibri"/>
                  <a:cs typeface="Calibri"/>
                </a:rPr>
                <a:t>Essential </a:t>
              </a:r>
            </a:p>
            <a:p>
              <a:pPr algn="ctr"/>
              <a:r>
                <a:rPr lang="en-US" sz="2800" b="1">
                  <a:latin typeface="Calibri"/>
                  <a:ea typeface="Calibri"/>
                  <a:cs typeface="Calibri"/>
                </a:rPr>
                <a:t>Features of </a:t>
              </a:r>
            </a:p>
            <a:p>
              <a:pPr algn="ctr"/>
              <a:r>
                <a:rPr lang="en-US" sz="2800" b="1">
                  <a:latin typeface="Calibri"/>
                  <a:ea typeface="Calibri"/>
                  <a:cs typeface="Calibri"/>
                </a:rPr>
                <a:t>a Cooperative</a:t>
              </a:r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A0E1AC4-C676-0939-7CB3-A3C952502B79}"/>
                </a:ext>
              </a:extLst>
            </p:cNvPr>
            <p:cNvSpPr/>
            <p:nvPr/>
          </p:nvSpPr>
          <p:spPr>
            <a:xfrm>
              <a:off x="1820007" y="5090746"/>
              <a:ext cx="1623645" cy="158554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667711-38CD-78CA-E795-C438E6710B34}"/>
                </a:ext>
              </a:extLst>
            </p:cNvPr>
            <p:cNvSpPr txBox="1"/>
            <p:nvPr/>
          </p:nvSpPr>
          <p:spPr>
            <a:xfrm>
              <a:off x="1711399" y="5412340"/>
              <a:ext cx="1848690" cy="96358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accent4"/>
                  </a:solidFill>
                  <a:latin typeface="Avenir Next" panose="020B0503020202020204"/>
                  <a:ea typeface="Calibri"/>
                  <a:cs typeface="Calibri"/>
                </a:rPr>
                <a:t>Member Control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3DC53D1-B975-9C7F-EF05-1288131A5FF0}"/>
                </a:ext>
              </a:extLst>
            </p:cNvPr>
            <p:cNvSpPr/>
            <p:nvPr/>
          </p:nvSpPr>
          <p:spPr>
            <a:xfrm>
              <a:off x="4610098" y="542191"/>
              <a:ext cx="1623645" cy="1585546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8614ED-03A8-5D3F-FEE1-21A3C2831FB4}"/>
                </a:ext>
              </a:extLst>
            </p:cNvPr>
            <p:cNvSpPr txBox="1"/>
            <p:nvPr/>
          </p:nvSpPr>
          <p:spPr>
            <a:xfrm>
              <a:off x="4501490" y="863786"/>
              <a:ext cx="1848690" cy="96358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accent1"/>
                  </a:solidFill>
                  <a:latin typeface="Avenir Next" panose="020B0503020202020204"/>
                  <a:ea typeface="Calibri"/>
                  <a:cs typeface="Calibri"/>
                </a:rPr>
                <a:t>Member Equity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3390D70-1064-930E-B04E-B955B4CA1DB3}"/>
                </a:ext>
              </a:extLst>
            </p:cNvPr>
            <p:cNvSpPr/>
            <p:nvPr/>
          </p:nvSpPr>
          <p:spPr>
            <a:xfrm>
              <a:off x="7247791" y="4996960"/>
              <a:ext cx="1623645" cy="1585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AA86D0-2FDB-A953-4BA4-E0BD866889E1}"/>
                </a:ext>
              </a:extLst>
            </p:cNvPr>
            <p:cNvSpPr txBox="1"/>
            <p:nvPr/>
          </p:nvSpPr>
          <p:spPr>
            <a:xfrm>
              <a:off x="7139183" y="5318556"/>
              <a:ext cx="1848690" cy="96358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accent4"/>
                  </a:solidFill>
                  <a:latin typeface="Avenir Next" panose="020B0503020202020204"/>
                  <a:ea typeface="Calibri"/>
                  <a:cs typeface="Calibri"/>
                </a:rPr>
                <a:t>Member Benefit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82DD8A5-C728-C6DB-D81B-35A9037578B0}"/>
              </a:ext>
            </a:extLst>
          </p:cNvPr>
          <p:cNvSpPr txBox="1"/>
          <p:nvPr/>
        </p:nvSpPr>
        <p:spPr>
          <a:xfrm>
            <a:off x="2809800" y="3744774"/>
            <a:ext cx="2716199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>
                <a:solidFill>
                  <a:schemeClr val="accent1"/>
                </a:solidFill>
                <a:latin typeface="Avenir Next" panose="020B0503020202020204"/>
                <a:ea typeface="Calibri"/>
                <a:cs typeface="Calibri"/>
              </a:rPr>
              <a:t>ESSENTIAL FEATURES </a:t>
            </a:r>
            <a:endParaRPr lang="en-US" sz="2600">
              <a:solidFill>
                <a:schemeClr val="accent1"/>
              </a:solidFill>
              <a:latin typeface="Avenir Next" panose="020B0503020202020204"/>
              <a:ea typeface="Calibri"/>
              <a:cs typeface="Calibri"/>
            </a:endParaRPr>
          </a:p>
          <a:p>
            <a:pPr algn="ctr"/>
            <a:r>
              <a:rPr lang="en-US" sz="2600" b="1">
                <a:solidFill>
                  <a:schemeClr val="accent1"/>
                </a:solidFill>
                <a:latin typeface="Avenir Next" panose="020B0503020202020204"/>
                <a:ea typeface="Calibri"/>
                <a:cs typeface="Calibri"/>
              </a:rPr>
              <a:t>OF A COOPERATIVE</a:t>
            </a:r>
            <a:endParaRPr lang="en-US" sz="2600">
              <a:solidFill>
                <a:schemeClr val="accent1"/>
              </a:solidFill>
              <a:latin typeface="Avenir Next" panose="020B0503020202020204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432D7-B552-A910-5653-BF1A75976C51}"/>
              </a:ext>
            </a:extLst>
          </p:cNvPr>
          <p:cNvSpPr txBox="1"/>
          <p:nvPr/>
        </p:nvSpPr>
        <p:spPr>
          <a:xfrm>
            <a:off x="6926970" y="1524813"/>
            <a:ext cx="45936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venir Next" panose="020B0503020202020204"/>
                <a:ea typeface="Calibri"/>
                <a:cs typeface="Calibri"/>
              </a:rPr>
              <a:t>Member Equity</a:t>
            </a:r>
          </a:p>
          <a:p>
            <a:r>
              <a:rPr lang="en-US" sz="2400" i="1">
                <a:latin typeface="Avenir Next" panose="020B0503020202020204"/>
                <a:ea typeface="Calibri"/>
                <a:cs typeface="Calibri"/>
              </a:rPr>
              <a:t>Members have a financial stake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C3F2B-7D1F-A77F-771B-655BA86F7F4F}"/>
              </a:ext>
            </a:extLst>
          </p:cNvPr>
          <p:cNvSpPr txBox="1"/>
          <p:nvPr/>
        </p:nvSpPr>
        <p:spPr>
          <a:xfrm>
            <a:off x="6960099" y="2683358"/>
            <a:ext cx="478389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venir Next" panose="020B0503020202020204"/>
                <a:ea typeface="Calibri"/>
                <a:cs typeface="Calibri"/>
              </a:rPr>
              <a:t>Member Control</a:t>
            </a:r>
          </a:p>
          <a:p>
            <a:r>
              <a:rPr lang="en-US" sz="2400" i="1">
                <a:latin typeface="Avenir Next" panose="020B0503020202020204"/>
                <a:ea typeface="Calibri"/>
                <a:cs typeface="Calibri"/>
              </a:rPr>
              <a:t>Members contribute to decision-making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93838-B0AB-7583-315E-EA7D76043431}"/>
              </a:ext>
            </a:extLst>
          </p:cNvPr>
          <p:cNvSpPr txBox="1"/>
          <p:nvPr/>
        </p:nvSpPr>
        <p:spPr>
          <a:xfrm>
            <a:off x="6954961" y="4172875"/>
            <a:ext cx="45656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venir Next" panose="020B0503020202020204"/>
                <a:ea typeface="Calibri"/>
                <a:cs typeface="Calibri"/>
              </a:rPr>
              <a:t>Member Benefit</a:t>
            </a:r>
          </a:p>
          <a:p>
            <a:r>
              <a:rPr lang="en-US" sz="2400" i="1">
                <a:latin typeface="Avenir Next" panose="020B0503020202020204"/>
                <a:ea typeface="Calibri"/>
                <a:cs typeface="Calibri"/>
              </a:rPr>
              <a:t>Co-op meets members' needs </a:t>
            </a:r>
          </a:p>
        </p:txBody>
      </p:sp>
    </p:spTree>
    <p:extLst>
      <p:ext uri="{BB962C8B-B14F-4D97-AF65-F5344CB8AC3E}">
        <p14:creationId xmlns:p14="http://schemas.microsoft.com/office/powerpoint/2010/main" val="33047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2A4A6-ACA8-AFEF-A78D-3059A7484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8AD6BC1-3DBB-D0C9-A656-89C71D81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50">
                <a:latin typeface="Avenir Next"/>
              </a:rPr>
              <a:t>The Structure and Benefits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DB56336-4745-A01F-5E4D-0E97D4A671D5}"/>
              </a:ext>
            </a:extLst>
          </p:cNvPr>
          <p:cNvSpPr>
            <a:spLocks/>
          </p:cNvSpPr>
          <p:nvPr/>
        </p:nvSpPr>
        <p:spPr>
          <a:xfrm>
            <a:off x="6096000" y="1502361"/>
            <a:ext cx="5606338" cy="171880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88036">
              <a:spcAft>
                <a:spcPts val="600"/>
              </a:spcAft>
            </a:pPr>
            <a:r>
              <a:rPr lang="en-US" sz="2000" b="1" i="1" kern="1200">
                <a:solidFill>
                  <a:schemeClr val="tx1"/>
                </a:solidFill>
                <a:latin typeface="Avenir Book" panose="02000503020000020003" pitchFamily="2" charset="0"/>
              </a:rPr>
              <a:t>A Cooperative is owned and democratically controlled by the members who use it.</a:t>
            </a:r>
          </a:p>
          <a:p>
            <a:pPr algn="ctr" defTabSz="288036">
              <a:spcAft>
                <a:spcPts val="600"/>
              </a:spcAft>
            </a:pPr>
            <a:r>
              <a:rPr lang="en-US" sz="2000" b="1" i="1" kern="1200">
                <a:solidFill>
                  <a:schemeClr val="tx1"/>
                </a:solidFill>
                <a:latin typeface="Avenir Book" panose="02000503020000020003" pitchFamily="2" charset="0"/>
              </a:rPr>
              <a:t>Members can accomplish more collectively than they could individually .</a:t>
            </a:r>
            <a:endParaRPr lang="en-US" sz="2000" b="1" i="1">
              <a:latin typeface="Avenir Book" panose="02000503020000020003" pitchFamily="2" charset="0"/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65908C82-EC21-7FA3-A3C3-21464A212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461094"/>
              </p:ext>
            </p:extLst>
          </p:nvPr>
        </p:nvGraphicFramePr>
        <p:xfrm>
          <a:off x="6697533" y="2500861"/>
          <a:ext cx="4616293" cy="3677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BEFAE42A-3AB8-572E-3E7D-221222D5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298573"/>
              </p:ext>
            </p:extLst>
          </p:nvPr>
        </p:nvGraphicFramePr>
        <p:xfrm>
          <a:off x="1164390" y="1717040"/>
          <a:ext cx="4753642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2678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AEC78-F3E6-585D-CB3E-C49E8CD54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92F3FD-FB81-1EAE-8EF9-C555C142D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0420" y="1447671"/>
            <a:ext cx="5363992" cy="5134310"/>
          </a:xfrm>
        </p:spPr>
        <p:txBody>
          <a:bodyPr/>
          <a:lstStyle/>
          <a:p>
            <a:pPr marL="675190" indent="-453862">
              <a:spcAft>
                <a:spcPts val="265"/>
              </a:spcAft>
              <a:buSzPct val="100000"/>
              <a:buFont typeface="+mj-lt"/>
              <a:buAutoNum type="arabicPeriod"/>
            </a:pPr>
            <a:r>
              <a:rPr lang="en-US" sz="2471" i="0">
                <a:solidFill>
                  <a:srgbClr val="1F1F1F"/>
                </a:solidFill>
                <a:effectLst/>
                <a:latin typeface="Avenir Book"/>
              </a:rPr>
              <a:t>Voluntary &amp; Open </a:t>
            </a:r>
            <a:r>
              <a:rPr lang="en-US" sz="2471">
                <a:solidFill>
                  <a:srgbClr val="1F1F1F"/>
                </a:solidFill>
                <a:latin typeface="Avenir Book"/>
              </a:rPr>
              <a:t>Membership</a:t>
            </a:r>
            <a:endParaRPr lang="en-US" sz="2471">
              <a:solidFill>
                <a:srgbClr val="000000"/>
              </a:solidFill>
            </a:endParaRPr>
          </a:p>
          <a:p>
            <a:pPr marL="675190" indent="-453862" algn="l">
              <a:spcAft>
                <a:spcPts val="265"/>
              </a:spcAft>
              <a:buClr>
                <a:srgbClr val="000000"/>
              </a:buClr>
              <a:buSzPct val="100000"/>
              <a:buAutoNum type="arabicPeriod"/>
            </a:pPr>
            <a:r>
              <a:rPr lang="en-US" sz="2471">
                <a:solidFill>
                  <a:srgbClr val="1F1F1F"/>
                </a:solidFill>
                <a:latin typeface="Avenir Book"/>
              </a:rPr>
              <a:t>Democratic</a:t>
            </a:r>
            <a:r>
              <a:rPr lang="en-US" sz="2471" i="0">
                <a:solidFill>
                  <a:srgbClr val="1F1F1F"/>
                </a:solidFill>
                <a:effectLst/>
                <a:latin typeface="Avenir Book"/>
              </a:rPr>
              <a:t> Member Control</a:t>
            </a:r>
            <a:endParaRPr lang="en-US" sz="2471"/>
          </a:p>
          <a:p>
            <a:pPr marL="675190" indent="-453862" algn="l">
              <a:spcAft>
                <a:spcPts val="265"/>
              </a:spcAft>
              <a:buSzPct val="100000"/>
              <a:buFont typeface="+mj-lt"/>
              <a:buAutoNum type="arabicPeriod"/>
            </a:pPr>
            <a:r>
              <a:rPr lang="en-US" sz="2471" i="0">
                <a:solidFill>
                  <a:srgbClr val="1F1F1F"/>
                </a:solidFill>
                <a:effectLst/>
                <a:latin typeface="Avenir Book"/>
              </a:rPr>
              <a:t>Members' Economic Participation</a:t>
            </a:r>
          </a:p>
          <a:p>
            <a:pPr marL="675190" indent="-453862" algn="l">
              <a:spcAft>
                <a:spcPts val="265"/>
              </a:spcAft>
              <a:buSzPct val="100000"/>
              <a:buFont typeface="+mj-lt"/>
              <a:buAutoNum type="arabicPeriod"/>
            </a:pPr>
            <a:r>
              <a:rPr lang="en-US" sz="2471" i="0">
                <a:solidFill>
                  <a:srgbClr val="1F1F1F"/>
                </a:solidFill>
                <a:effectLst/>
                <a:latin typeface="Avenir Book"/>
              </a:rPr>
              <a:t>Autonomy &amp; Independence</a:t>
            </a:r>
          </a:p>
          <a:p>
            <a:pPr marL="675190" indent="-453862" algn="l">
              <a:spcAft>
                <a:spcPts val="265"/>
              </a:spcAft>
              <a:buSzPct val="100000"/>
              <a:buFont typeface="+mj-lt"/>
              <a:buAutoNum type="arabicPeriod"/>
            </a:pPr>
            <a:r>
              <a:rPr lang="en-US" sz="2471" i="0">
                <a:solidFill>
                  <a:srgbClr val="1F1F1F"/>
                </a:solidFill>
                <a:effectLst/>
                <a:latin typeface="Avenir Book"/>
              </a:rPr>
              <a:t>Education, Training and Information</a:t>
            </a:r>
          </a:p>
          <a:p>
            <a:pPr marL="675190" indent="-453862" algn="l">
              <a:spcAft>
                <a:spcPts val="265"/>
              </a:spcAft>
              <a:buSzPct val="100000"/>
              <a:buFont typeface="+mj-lt"/>
              <a:buAutoNum type="arabicPeriod"/>
            </a:pPr>
            <a:r>
              <a:rPr lang="en-US" sz="2471" i="0">
                <a:solidFill>
                  <a:srgbClr val="1F1F1F"/>
                </a:solidFill>
                <a:effectLst/>
                <a:latin typeface="Avenir Book"/>
              </a:rPr>
              <a:t>Cooperation among Cooperatives</a:t>
            </a:r>
          </a:p>
          <a:p>
            <a:pPr marL="675190" indent="-453862" algn="l">
              <a:spcAft>
                <a:spcPts val="265"/>
              </a:spcAft>
              <a:buSzPct val="100000"/>
              <a:buFont typeface="+mj-lt"/>
              <a:buAutoNum type="arabicPeriod"/>
            </a:pPr>
            <a:r>
              <a:rPr lang="en-US" sz="2471" i="0">
                <a:solidFill>
                  <a:srgbClr val="1F1F1F"/>
                </a:solidFill>
                <a:effectLst/>
                <a:latin typeface="Avenir Book"/>
              </a:rPr>
              <a:t>Concern for Community</a:t>
            </a:r>
            <a:endParaRPr lang="en-US" sz="2471">
              <a:solidFill>
                <a:srgbClr val="1F1F1F"/>
              </a:solidFill>
              <a:latin typeface="Avenir Book"/>
            </a:endParaRPr>
          </a:p>
          <a:p>
            <a:pPr marL="221328" indent="0" algn="l">
              <a:spcAft>
                <a:spcPts val="265"/>
              </a:spcAft>
              <a:buSzPct val="100000"/>
              <a:buNone/>
            </a:pPr>
            <a:r>
              <a:rPr lang="en-US" sz="2800" b="0">
                <a:hlinkClick r:id="rId3"/>
              </a:rPr>
              <a:t>https://www.ica.coop</a:t>
            </a:r>
            <a:endParaRPr lang="en-US" sz="2800" b="0"/>
          </a:p>
          <a:p>
            <a:pPr marL="221328" indent="0" algn="l">
              <a:spcAft>
                <a:spcPts val="265"/>
              </a:spcAft>
              <a:buSzPct val="100000"/>
              <a:buNone/>
            </a:pPr>
            <a:endParaRPr lang="en-US" sz="247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1AE74-21DD-BBBE-2C0E-6BD28B09E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50" b="1">
                <a:latin typeface="Avenir Next"/>
              </a:rPr>
              <a:t>Seven </a:t>
            </a:r>
            <a:r>
              <a:rPr lang="en-US" sz="3150">
                <a:latin typeface="Avenir Next"/>
              </a:rPr>
              <a:t>Guiding Principles</a:t>
            </a:r>
            <a:endParaRPr lang="en-US" b="1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7400B-A014-B607-4766-34AAA7C22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638" y="1447671"/>
            <a:ext cx="3847162" cy="45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6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DAE287-9AE0-5286-E524-C0FADEA7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01595-8991-CFAB-F191-66A323C1B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5600" y="907100"/>
            <a:ext cx="4700923" cy="4521715"/>
          </a:xfrm>
        </p:spPr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F0A2495-6FB5-801D-9CDB-676989C3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19" y="492749"/>
            <a:ext cx="5013960" cy="910367"/>
          </a:xfrm>
          <a:solidFill>
            <a:srgbClr val="3C75BC"/>
          </a:solidFill>
        </p:spPr>
        <p:txBody>
          <a:bodyPr/>
          <a:lstStyle/>
          <a:p>
            <a:r>
              <a:rPr lang="en-US" sz="3150"/>
              <a:t>About Grocery Co-ops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D3BF4-A36F-C58F-096C-86EBB6B0C9C9}"/>
              </a:ext>
            </a:extLst>
          </p:cNvPr>
          <p:cNvSpPr txBox="1"/>
          <p:nvPr/>
        </p:nvSpPr>
        <p:spPr>
          <a:xfrm>
            <a:off x="509838" y="1946567"/>
            <a:ext cx="46235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i="1" dirty="0">
                <a:latin typeface="Avenir Next" panose="020B0503020202020204" pitchFamily="34" charset="0"/>
              </a:rPr>
              <a:t>The Basics: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venir Book" panose="02000503020000020003" pitchFamily="2" charset="0"/>
              </a:rPr>
              <a:t>Consumers own and govern the store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venir Book" panose="02000503020000020003" pitchFamily="2" charset="0"/>
              </a:rPr>
              <a:t>Not a nonprofit—must pay its own way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venir Book" panose="02000503020000020003" pitchFamily="2" charset="0"/>
              </a:rPr>
              <a:t>Member-elected board + paid management</a:t>
            </a:r>
          </a:p>
        </p:txBody>
      </p:sp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CBB2226B-1ED8-7B9C-A8B5-CB852B8B56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84" r="61" b="-98"/>
          <a:stretch>
            <a:fillRect/>
          </a:stretch>
        </p:blipFill>
        <p:spPr>
          <a:xfrm>
            <a:off x="5326573" y="461899"/>
            <a:ext cx="6715173" cy="5568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B73554-86CB-5F2A-5670-6B5D381A1D35}"/>
              </a:ext>
            </a:extLst>
          </p:cNvPr>
          <p:cNvSpPr txBox="1"/>
          <p:nvPr/>
        </p:nvSpPr>
        <p:spPr>
          <a:xfrm>
            <a:off x="9460003" y="6033015"/>
            <a:ext cx="269871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i="1">
                <a:latin typeface="avenir"/>
                <a:ea typeface="Calibri"/>
                <a:cs typeface="Calibri"/>
              </a:rPr>
              <a:t>MN Historical Society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27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DAE287-9AE0-5286-E524-C0FADEA7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01595-8991-CFAB-F191-66A323C1B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5600" y="907100"/>
            <a:ext cx="4700923" cy="4521715"/>
          </a:xfrm>
        </p:spPr>
        <p:txBody>
          <a:bodyPr/>
          <a:lstStyle/>
          <a:p>
            <a:pPr marL="221883" indent="0">
              <a:buClr>
                <a:schemeClr val="tx1"/>
              </a:buClr>
              <a:buSzPct val="100000"/>
              <a:buNone/>
            </a:pPr>
            <a:endParaRPr lang="en-US" sz="2475" i="1">
              <a:solidFill>
                <a:srgbClr val="3467A4"/>
              </a:solidFill>
            </a:endParaRPr>
          </a:p>
          <a:p>
            <a:pPr marL="221883" indent="0">
              <a:buClr>
                <a:schemeClr val="tx1"/>
              </a:buClr>
              <a:buSzPct val="100000"/>
              <a:buNone/>
            </a:pPr>
            <a:r>
              <a:rPr lang="en-US" sz="2824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D3BF4-A36F-C58F-096C-86EBB6B0C9C9}"/>
              </a:ext>
            </a:extLst>
          </p:cNvPr>
          <p:cNvSpPr txBox="1"/>
          <p:nvPr/>
        </p:nvSpPr>
        <p:spPr>
          <a:xfrm>
            <a:off x="450761" y="1656270"/>
            <a:ext cx="4691060" cy="51398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i="1" dirty="0">
                <a:latin typeface="Avenir Next" panose="020B0503020202020204" pitchFamily="34" charset="0"/>
              </a:rPr>
              <a:t>More than Granola!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First successful consumer co-op: Rochdale, England, 1844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/>
              </a:rPr>
              <a:t>Consumer-owned conventional grocery stores have existed in the US for over a century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/>
              </a:rPr>
              <a:t>Finland Co-op in rural MN has been open 113 years!</a:t>
            </a:r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88F0639D-5D89-B684-A048-BBD006F880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84" r="61" b="-98"/>
          <a:stretch>
            <a:fillRect/>
          </a:stretch>
        </p:blipFill>
        <p:spPr>
          <a:xfrm>
            <a:off x="5326573" y="461897"/>
            <a:ext cx="6715173" cy="5568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9E9A9-F22F-EF87-3305-AB70CFD64CE0}"/>
              </a:ext>
            </a:extLst>
          </p:cNvPr>
          <p:cNvSpPr txBox="1"/>
          <p:nvPr/>
        </p:nvSpPr>
        <p:spPr>
          <a:xfrm>
            <a:off x="9460003" y="6033015"/>
            <a:ext cx="269871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i="1">
                <a:latin typeface="avenir"/>
                <a:ea typeface="Calibri"/>
                <a:cs typeface="Calibri"/>
              </a:rPr>
              <a:t>MN Historical Society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B982F3B-6B48-4096-462C-127212063B5A}"/>
              </a:ext>
            </a:extLst>
          </p:cNvPr>
          <p:cNvSpPr txBox="1">
            <a:spLocks/>
          </p:cNvSpPr>
          <p:nvPr/>
        </p:nvSpPr>
        <p:spPr>
          <a:xfrm>
            <a:off x="316619" y="492749"/>
            <a:ext cx="5013960" cy="910367"/>
          </a:xfrm>
          <a:prstGeom prst="rect">
            <a:avLst/>
          </a:prstGeom>
          <a:solidFill>
            <a:srgbClr val="3C75BC"/>
          </a:solidFill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177" b="1" i="0" kern="1200">
                <a:solidFill>
                  <a:schemeClr val="bg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z="3150"/>
              <a:t>About Grocery Co-ops</a:t>
            </a:r>
          </a:p>
        </p:txBody>
      </p:sp>
    </p:spTree>
    <p:extLst>
      <p:ext uri="{BB962C8B-B14F-4D97-AF65-F5344CB8AC3E}">
        <p14:creationId xmlns:p14="http://schemas.microsoft.com/office/powerpoint/2010/main" val="228932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C4D29671EF7747B22C49865E20F8B0" ma:contentTypeVersion="19" ma:contentTypeDescription="Create a new document." ma:contentTypeScope="" ma:versionID="f01d652f7bd6b808451b7d13e85c963c">
  <xsd:schema xmlns:xsd="http://www.w3.org/2001/XMLSchema" xmlns:xs="http://www.w3.org/2001/XMLSchema" xmlns:p="http://schemas.microsoft.com/office/2006/metadata/properties" xmlns:ns2="88f0ec4e-6cbd-4b81-abe1-81c606c65889" xmlns:ns3="9742e224-d338-4cc3-a919-790ac2f02ef5" targetNamespace="http://schemas.microsoft.com/office/2006/metadata/properties" ma:root="true" ma:fieldsID="f4d1d0f8825fd9bec7f17f15b90e552c" ns2:_="" ns3:_="">
    <xsd:import namespace="88f0ec4e-6cbd-4b81-abe1-81c606c65889"/>
    <xsd:import namespace="9742e224-d338-4cc3-a919-790ac2f02e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0ec4e-6cbd-4b81-abe1-81c606c658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42e224-d338-4cc3-a919-790ac2f02ef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849c4d9-6956-4958-8b43-17262d77078d}" ma:internalName="TaxCatchAll" ma:showField="CatchAllData" ma:web="9742e224-d338-4cc3-a919-790ac2f02e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f0ec4e-6cbd-4b81-abe1-81c606c65889">
      <Terms xmlns="http://schemas.microsoft.com/office/infopath/2007/PartnerControls"/>
    </lcf76f155ced4ddcb4097134ff3c332f>
    <TaxCatchAll xmlns="9742e224-d338-4cc3-a919-790ac2f02ef5" xsi:nil="true"/>
  </documentManagement>
</p:properties>
</file>

<file path=customXml/itemProps1.xml><?xml version="1.0" encoding="utf-8"?>
<ds:datastoreItem xmlns:ds="http://schemas.openxmlformats.org/officeDocument/2006/customXml" ds:itemID="{3759E164-96D5-4760-BEAD-84C6043ED1ED}"/>
</file>

<file path=customXml/itemProps2.xml><?xml version="1.0" encoding="utf-8"?>
<ds:datastoreItem xmlns:ds="http://schemas.openxmlformats.org/officeDocument/2006/customXml" ds:itemID="{123132E7-B430-44EF-BF1B-130013242AB0}"/>
</file>

<file path=customXml/itemProps3.xml><?xml version="1.0" encoding="utf-8"?>
<ds:datastoreItem xmlns:ds="http://schemas.openxmlformats.org/officeDocument/2006/customXml" ds:itemID="{47FFC10F-D7BC-4D51-BAF5-9F069E5C367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2073</Words>
  <Application>Microsoft Macintosh PowerPoint</Application>
  <PresentationFormat>Widescreen</PresentationFormat>
  <Paragraphs>282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Arial,Sans-Serif</vt:lpstr>
      <vt:lpstr>avenir</vt:lpstr>
      <vt:lpstr>avenir</vt:lpstr>
      <vt:lpstr>Avenir Book</vt:lpstr>
      <vt:lpstr>Avenir Next</vt:lpstr>
      <vt:lpstr>Avenir Next LT Pro Demi</vt:lpstr>
      <vt:lpstr>Calibre Regular</vt:lpstr>
      <vt:lpstr>Calibri</vt:lpstr>
      <vt:lpstr>Calibri Light</vt:lpstr>
      <vt:lpstr>Courier New</vt:lpstr>
      <vt:lpstr>Office Theme</vt:lpstr>
      <vt:lpstr>PowerPoint Presentation</vt:lpstr>
      <vt:lpstr>What is your Why? </vt:lpstr>
      <vt:lpstr>Our Why:</vt:lpstr>
      <vt:lpstr>What is a cooperative?</vt:lpstr>
      <vt:lpstr>What is a co-op?</vt:lpstr>
      <vt:lpstr>The Structure and Benefits</vt:lpstr>
      <vt:lpstr>Seven Guiding Principles</vt:lpstr>
      <vt:lpstr>About Grocery Co-ops</vt:lpstr>
      <vt:lpstr>PowerPoint Presentation</vt:lpstr>
      <vt:lpstr>Owner Benefits of a Cooperative Conversion</vt:lpstr>
      <vt:lpstr>Community Benefits of a Cooperative Conversion</vt:lpstr>
      <vt:lpstr>The Window of Opportunity</vt:lpstr>
      <vt:lpstr>Getting Started</vt:lpstr>
      <vt:lpstr>For the Business Owner</vt:lpstr>
      <vt:lpstr>For the Community </vt:lpstr>
      <vt:lpstr>Role of  a Steering Committee </vt:lpstr>
      <vt:lpstr>Feasibility Assessment</vt:lpstr>
      <vt:lpstr>Deal Structure and Sources of Capital</vt:lpstr>
      <vt:lpstr>Reality Check:</vt:lpstr>
      <vt:lpstr>PowerPoint Presentation</vt:lpstr>
      <vt:lpstr>Stories from the Field </vt:lpstr>
      <vt:lpstr>Resources to Learn More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Seymour-Anderson</dc:creator>
  <cp:lastModifiedBy>Adelaide Easter</cp:lastModifiedBy>
  <cp:revision>68</cp:revision>
  <cp:lastPrinted>2026-02-04T23:18:50Z</cp:lastPrinted>
  <dcterms:created xsi:type="dcterms:W3CDTF">2023-03-13T21:42:50Z</dcterms:created>
  <dcterms:modified xsi:type="dcterms:W3CDTF">2026-04-30T20:45:26Z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0x0101002AC4D29671EF7747B22C49865E20F8B0</vt:lpwstr>
  </property>
  <property fmtid="{D5CDD505-2E9C-101B-9397-08002B2CF9AE}" pid="3" name="MediaServiceImageTags">
    <vt:lpwstr/>
  </property>
</Properties>
</file>