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72917"/>
  </p:normalViewPr>
  <p:slideViewPr>
    <p:cSldViewPr snapToGrid="0">
      <p:cViewPr varScale="1">
        <p:scale>
          <a:sx n="40" d="100"/>
          <a:sy n="40" d="100"/>
        </p:scale>
        <p:origin x="456"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8" name="Shape 168"/>
          <p:cNvSpPr>
            <a:spLocks noGrp="1" noRot="1" noChangeAspect="1"/>
          </p:cNvSpPr>
          <p:nvPr>
            <p:ph type="sldImg"/>
          </p:nvPr>
        </p:nvSpPr>
        <p:spPr>
          <a:xfrm>
            <a:off x="1143000" y="685800"/>
            <a:ext cx="4572000" cy="3429000"/>
          </a:xfrm>
          <a:prstGeom prst="rect">
            <a:avLst/>
          </a:prstGeom>
        </p:spPr>
        <p:txBody>
          <a:bodyPr/>
          <a:lstStyle/>
          <a:p>
            <a:endParaRPr/>
          </a:p>
        </p:txBody>
      </p:sp>
      <p:sp>
        <p:nvSpPr>
          <p:cNvPr id="169" name="Shape 16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Shape 176"/>
          <p:cNvSpPr>
            <a:spLocks noGrp="1" noRot="1" noChangeAspect="1"/>
          </p:cNvSpPr>
          <p:nvPr>
            <p:ph type="sldImg"/>
          </p:nvPr>
        </p:nvSpPr>
        <p:spPr>
          <a:prstGeom prst="rect">
            <a:avLst/>
          </a:prstGeom>
        </p:spPr>
        <p:txBody>
          <a:bodyPr/>
          <a:lstStyle/>
          <a:p>
            <a:endParaRPr/>
          </a:p>
        </p:txBody>
      </p:sp>
      <p:sp>
        <p:nvSpPr>
          <p:cNvPr id="177" name="Shape 177"/>
          <p:cNvSpPr>
            <a:spLocks noGrp="1"/>
          </p:cNvSpPr>
          <p:nvPr>
            <p:ph type="body" sz="quarter" idx="1"/>
          </p:nvPr>
        </p:nvSpPr>
        <p:spPr>
          <a:prstGeom prst="rect">
            <a:avLst/>
          </a:prstGeom>
        </p:spPr>
        <p:txBody>
          <a:bodyPr/>
          <a:lstStyle/>
          <a:p>
            <a:r>
              <a:t>My background</a:t>
            </a:r>
          </a:p>
          <a:p>
            <a:r>
              <a:t>My familiarity with the topic and this UPDATED Version</a:t>
            </a:r>
          </a:p>
          <a:p>
            <a:pPr>
              <a:defRPr>
                <a:solidFill>
                  <a:srgbClr val="942192"/>
                </a:solidFill>
              </a:defRPr>
            </a:pPr>
            <a:r>
              <a:t>WHO IS IN THE ROOM</a:t>
            </a:r>
          </a:p>
          <a:p>
            <a:pPr>
              <a:defRPr>
                <a:solidFill>
                  <a:srgbClr val="942192"/>
                </a:solidFill>
              </a:defRPr>
            </a:pPr>
            <a:r>
              <a:t>Consider  these tips and observations through your experience and vendor landscape. Remembering that </a:t>
            </a:r>
            <a:r>
              <a:rPr i="1" u="sng"/>
              <a:t>one size fits one</a:t>
            </a:r>
            <a: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endParaRPr/>
          </a:p>
        </p:txBody>
      </p:sp>
      <p:sp>
        <p:nvSpPr>
          <p:cNvPr id="249" name="Shape 249"/>
          <p:cNvSpPr>
            <a:spLocks noGrp="1"/>
          </p:cNvSpPr>
          <p:nvPr>
            <p:ph type="body" sz="quarter" idx="1"/>
          </p:nvPr>
        </p:nvSpPr>
        <p:spPr>
          <a:prstGeom prst="rect">
            <a:avLst/>
          </a:prstGeom>
        </p:spPr>
        <p:txBody>
          <a:bodyPr/>
          <a:lstStyle/>
          <a:p>
            <a:r>
              <a:t>Jon’s story</a:t>
            </a:r>
          </a:p>
          <a:p>
            <a:r>
              <a:t>Have a cart ready, lend a hand up those steps</a:t>
            </a:r>
          </a:p>
          <a:p>
            <a:r>
              <a:t>Care for the product that may have taken a year or more to make</a:t>
            </a:r>
          </a:p>
          <a:p>
            <a:r>
              <a:t>STORY OF PLASTIC CRATES AND SUBSIDIZING COST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noRot="1" noChangeAspect="1"/>
          </p:cNvSpPr>
          <p:nvPr>
            <p:ph type="sldImg"/>
          </p:nvPr>
        </p:nvSpPr>
        <p:spPr>
          <a:prstGeom prst="rect">
            <a:avLst/>
          </a:prstGeom>
        </p:spPr>
        <p:txBody>
          <a:bodyPr/>
          <a:lstStyle/>
          <a:p>
            <a:endParaRPr/>
          </a:p>
        </p:txBody>
      </p:sp>
      <p:sp>
        <p:nvSpPr>
          <p:cNvPr id="256" name="Shape 256"/>
          <p:cNvSpPr>
            <a:spLocks noGrp="1"/>
          </p:cNvSpPr>
          <p:nvPr>
            <p:ph type="body" sz="quarter" idx="1"/>
          </p:nvPr>
        </p:nvSpPr>
        <p:spPr>
          <a:prstGeom prst="rect">
            <a:avLst/>
          </a:prstGeom>
        </p:spPr>
        <p:txBody>
          <a:bodyPr/>
          <a:lstStyle>
            <a:lvl1pPr>
              <a:defRPr sz="4500"/>
            </a:lvl1pPr>
          </a:lstStyle>
          <a:p>
            <a:r>
              <a:t>ASK FOR OTHER POINTS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Shape 264"/>
          <p:cNvSpPr>
            <a:spLocks noGrp="1" noRot="1" noChangeAspect="1"/>
          </p:cNvSpPr>
          <p:nvPr>
            <p:ph type="sldImg"/>
          </p:nvPr>
        </p:nvSpPr>
        <p:spPr>
          <a:prstGeom prst="rect">
            <a:avLst/>
          </a:prstGeom>
        </p:spPr>
        <p:txBody>
          <a:bodyPr/>
          <a:lstStyle/>
          <a:p>
            <a:endParaRPr/>
          </a:p>
        </p:txBody>
      </p:sp>
      <p:sp>
        <p:nvSpPr>
          <p:cNvPr id="265" name="Shape 265"/>
          <p:cNvSpPr>
            <a:spLocks noGrp="1"/>
          </p:cNvSpPr>
          <p:nvPr>
            <p:ph type="body" sz="quarter" idx="1"/>
          </p:nvPr>
        </p:nvSpPr>
        <p:spPr>
          <a:prstGeom prst="rect">
            <a:avLst/>
          </a:prstGeom>
        </p:spPr>
        <p:txBody>
          <a:bodyPr/>
          <a:lstStyle/>
          <a:p>
            <a:r>
              <a:t>Another day in the plant or another truck on the road</a:t>
            </a:r>
          </a:p>
          <a:p>
            <a:r>
              <a:t>The risk of growth, Liz McNamara’s story</a:t>
            </a:r>
          </a:p>
          <a:p>
            <a:r>
              <a:t>Women-owned, veteran-owned, LGBTQIA, </a:t>
            </a:r>
          </a:p>
          <a:p>
            <a:r>
              <a:t>Carrots in early March — layers of agreements</a:t>
            </a:r>
          </a:p>
          <a:p>
            <a:r>
              <a:t>Candlesticks STONYFIELD AND OLIVIA’S…Little friends grow</a:t>
            </a:r>
          </a:p>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endParaRPr/>
          </a:p>
        </p:txBody>
      </p:sp>
      <p:sp>
        <p:nvSpPr>
          <p:cNvPr id="276" name="Shape 276"/>
          <p:cNvSpPr>
            <a:spLocks noGrp="1"/>
          </p:cNvSpPr>
          <p:nvPr>
            <p:ph type="body" sz="quarter" idx="1"/>
          </p:nvPr>
        </p:nvSpPr>
        <p:spPr>
          <a:prstGeom prst="rect">
            <a:avLst/>
          </a:prstGeom>
        </p:spPr>
        <p:txBody>
          <a:bodyPr/>
          <a:lstStyle/>
          <a:p>
            <a:r>
              <a:t>Lean into personal relationships. </a:t>
            </a:r>
            <a:r>
              <a:rPr i="1"/>
              <a:t>How was that steak?</a:t>
            </a:r>
          </a:p>
          <a:p>
            <a:r>
              <a:t>Care for community and employees in ways chains can’t</a:t>
            </a:r>
          </a:p>
          <a:p>
            <a:r>
              <a:t>Guide small vendors, you may be their big chance.</a:t>
            </a:r>
          </a:p>
          <a:p>
            <a:r>
              <a:t>Meat is BB&amp;Ps specialty. It works for livestock producers, too </a:t>
            </a:r>
          </a:p>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r>
              <a:t>QUOTE:</a:t>
            </a:r>
          </a:p>
          <a:p>
            <a:r>
              <a:t>Jon, Liz, Yankee &amp; Liz, </a:t>
            </a:r>
          </a:p>
          <a:p>
            <a:r>
              <a:t>Set realistic expectations. Growth challenges quality. We all need support and a partner with whom we can build a local economy.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Shape 295"/>
          <p:cNvSpPr>
            <a:spLocks noGrp="1" noRot="1" noChangeAspect="1"/>
          </p:cNvSpPr>
          <p:nvPr>
            <p:ph type="sldImg"/>
          </p:nvPr>
        </p:nvSpPr>
        <p:spPr>
          <a:xfrm>
            <a:off x="381000" y="685800"/>
            <a:ext cx="6096000" cy="3429000"/>
          </a:xfrm>
          <a:prstGeom prst="rect">
            <a:avLst/>
          </a:prstGeom>
        </p:spPr>
        <p:txBody>
          <a:bodyPr/>
          <a:lstStyle/>
          <a:p>
            <a:endParaRPr/>
          </a:p>
        </p:txBody>
      </p:sp>
      <p:sp>
        <p:nvSpPr>
          <p:cNvPr id="296" name="Shape 296"/>
          <p:cNvSpPr>
            <a:spLocks noGrp="1"/>
          </p:cNvSpPr>
          <p:nvPr>
            <p:ph type="body" sz="quarter" idx="1"/>
          </p:nvPr>
        </p:nvSpPr>
        <p:spPr>
          <a:prstGeom prst="rect">
            <a:avLst/>
          </a:prstGeom>
        </p:spPr>
        <p:txBody>
          <a:bodyPr/>
          <a:lstStyle/>
          <a:p>
            <a:r>
              <a:t>McKenna Hayes, Hub Manager at Food Connects</a:t>
            </a:r>
          </a:p>
          <a:p>
            <a:r>
              <a:t>“We may need to have these washed differently, because…”</a:t>
            </a:r>
          </a:p>
          <a:p>
            <a:r>
              <a:t>“Can you shift the label to the side of the crate instead of top”</a:t>
            </a:r>
          </a:p>
          <a:p>
            <a:r>
              <a:t>**How does that land with you?**</a:t>
            </a:r>
          </a:p>
          <a:p>
            <a:r>
              <a:t>Yours may be the first receiving area they’ve been in.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prstGeom prst="rect">
            <a:avLst/>
          </a:prstGeom>
        </p:spPr>
        <p:txBody>
          <a:bodyPr/>
          <a:lstStyle/>
          <a:p>
            <a:endParaRPr/>
          </a:p>
        </p:txBody>
      </p:sp>
      <p:sp>
        <p:nvSpPr>
          <p:cNvPr id="306" name="Shape 306"/>
          <p:cNvSpPr>
            <a:spLocks noGrp="1"/>
          </p:cNvSpPr>
          <p:nvPr>
            <p:ph type="body" sz="quarter" idx="1"/>
          </p:nvPr>
        </p:nvSpPr>
        <p:spPr>
          <a:prstGeom prst="rect">
            <a:avLst/>
          </a:prstGeom>
        </p:spPr>
        <p:txBody>
          <a:bodyPr/>
          <a:lstStyle/>
          <a:p>
            <a:r>
              <a:t>Annie Harlow. SCROLL</a:t>
            </a:r>
          </a:p>
          <a:p>
            <a:r>
              <a:t>Your store is a Monopoly Board. Everything needs to pay rent.</a:t>
            </a:r>
          </a:p>
          <a:p>
            <a:r>
              <a:t>The little things matter </a:t>
            </a:r>
            <a:r>
              <a:rPr u="sng"/>
              <a:t>especially at at the loading dock</a:t>
            </a:r>
          </a:p>
          <a:p>
            <a:r>
              <a:t>Learn from the good, bad, and ugly…including your own</a:t>
            </a:r>
          </a:p>
          <a:p>
            <a:r>
              <a:t>Establish a regional peer group </a:t>
            </a:r>
            <a:r>
              <a:rPr i="1"/>
              <a:t>and commit to it</a:t>
            </a:r>
          </a:p>
          <a:p>
            <a:r>
              <a:t>Are store decisions meeting community needs?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MISSION: To create a diverse regional grainshed in the Upper Midwest built upon regenerative agricultural practices that steward the health of communities, local economies, and natural resources.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noRot="1" noChangeAspect="1"/>
          </p:cNvSpPr>
          <p:nvPr>
            <p:ph type="sldImg"/>
          </p:nvPr>
        </p:nvSpPr>
        <p:spPr>
          <a:prstGeom prst="rect">
            <a:avLst/>
          </a:prstGeom>
        </p:spPr>
        <p:txBody>
          <a:bodyPr/>
          <a:lstStyle/>
          <a:p>
            <a:endParaRPr/>
          </a:p>
        </p:txBody>
      </p:sp>
      <p:sp>
        <p:nvSpPr>
          <p:cNvPr id="323" name="Shape 323"/>
          <p:cNvSpPr>
            <a:spLocks noGrp="1"/>
          </p:cNvSpPr>
          <p:nvPr>
            <p:ph type="body" sz="quarter" idx="1"/>
          </p:nvPr>
        </p:nvSpPr>
        <p:spPr>
          <a:prstGeom prst="rect">
            <a:avLst/>
          </a:prstGeom>
        </p:spPr>
        <p:txBody>
          <a:bodyPr/>
          <a:lstStyle/>
          <a:p>
            <a:r>
              <a:t>Thirty-six participating stores and delis</a:t>
            </a:r>
          </a:p>
          <a:p>
            <a:r>
              <a:t>75% of reporting stores saw an increase in gross sales of local grain products during that month.</a:t>
            </a:r>
          </a:p>
          <a:p>
            <a:r>
              <a:t>90% of consumers would use the grain again. The other 10% wanted more information.</a:t>
            </a:r>
          </a:p>
          <a:p>
            <a:r>
              <a:t>WHY WE BUY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Shape 332"/>
          <p:cNvSpPr>
            <a:spLocks noGrp="1" noRot="1" noChangeAspect="1"/>
          </p:cNvSpPr>
          <p:nvPr>
            <p:ph type="sldImg"/>
          </p:nvPr>
        </p:nvSpPr>
        <p:spPr>
          <a:prstGeom prst="rect">
            <a:avLst/>
          </a:prstGeom>
        </p:spPr>
        <p:txBody>
          <a:bodyPr/>
          <a:lstStyle/>
          <a:p>
            <a:endParaRPr/>
          </a:p>
        </p:txBody>
      </p:sp>
      <p:sp>
        <p:nvSpPr>
          <p:cNvPr id="333" name="Shape 333"/>
          <p:cNvSpPr>
            <a:spLocks noGrp="1"/>
          </p:cNvSpPr>
          <p:nvPr>
            <p:ph type="body" sz="quarter" idx="1"/>
          </p:nvPr>
        </p:nvSpPr>
        <p:spPr>
          <a:prstGeom prst="rect">
            <a:avLst/>
          </a:prstGeom>
        </p:spPr>
        <p:txBody>
          <a:bodyPr/>
          <a:lstStyle/>
          <a:p>
            <a:r>
              <a:t>BEFORE WE WRAP-UP, ONE MORE QR CODE [</a:t>
            </a:r>
            <a:r>
              <a:rPr>
                <a:solidFill>
                  <a:srgbClr val="0433FF"/>
                </a:solidFill>
              </a:rPr>
              <a:t>2 more slides</a:t>
            </a:r>
            <a:r>
              <a:t>]</a:t>
            </a:r>
          </a:p>
          <a:p>
            <a:r>
              <a:t>Vermont Farm to Plate’s Food System Strategic Plan</a:t>
            </a:r>
          </a:p>
          <a:p>
            <a:r>
              <a:t>200 page comprehensive document. Available online</a:t>
            </a:r>
          </a:p>
          <a:p>
            <a:r>
              <a:t>Second edition / 2021-2030 GROCERS BRIEF</a:t>
            </a:r>
          </a:p>
          <a:p>
            <a:r>
              <a:t>Time to land the plan: Q&amp;A // Name your issue, offer to connect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xfrm>
            <a:off x="381000" y="685800"/>
            <a:ext cx="6096000" cy="3429000"/>
          </a:xfrm>
          <a:prstGeom prst="rect">
            <a:avLst/>
          </a:prstGeom>
        </p:spPr>
        <p:txBody>
          <a:bodyPr/>
          <a:lstStyle/>
          <a:p>
            <a:endParaRPr/>
          </a:p>
        </p:txBody>
      </p:sp>
      <p:sp>
        <p:nvSpPr>
          <p:cNvPr id="185" name="Shape 185"/>
          <p:cNvSpPr>
            <a:spLocks noGrp="1"/>
          </p:cNvSpPr>
          <p:nvPr>
            <p:ph type="body" sz="quarter" idx="1"/>
          </p:nvPr>
        </p:nvSpPr>
        <p:spPr>
          <a:prstGeom prst="rect">
            <a:avLst/>
          </a:prstGeom>
        </p:spPr>
        <p:txBody>
          <a:bodyPr/>
          <a:lstStyle/>
          <a:p>
            <a:r>
              <a:t>Plan for 58 minutes</a:t>
            </a:r>
          </a:p>
          <a:p>
            <a:r>
              <a:t>Hold questions — Land this plane on time. Slides available</a:t>
            </a:r>
          </a:p>
          <a:p>
            <a:r>
              <a:t>Pause partway through</a:t>
            </a:r>
          </a:p>
          <a:p>
            <a:r>
              <a:t>Couple minutes Q&amp;A and 5 minutes for Crowd-sourcing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noRot="1" noChangeAspect="1"/>
          </p:cNvSpPr>
          <p:nvPr>
            <p:ph type="sldImg"/>
          </p:nvPr>
        </p:nvSpPr>
        <p:spPr>
          <a:prstGeom prst="rect">
            <a:avLst/>
          </a:prstGeom>
        </p:spPr>
        <p:txBody>
          <a:bodyPr/>
          <a:lstStyle/>
          <a:p>
            <a:endParaRPr/>
          </a:p>
        </p:txBody>
      </p:sp>
      <p:sp>
        <p:nvSpPr>
          <p:cNvPr id="341" name="Shape 341"/>
          <p:cNvSpPr>
            <a:spLocks noGrp="1"/>
          </p:cNvSpPr>
          <p:nvPr>
            <p:ph type="body" sz="quarter" idx="1"/>
          </p:nvPr>
        </p:nvSpPr>
        <p:spPr>
          <a:prstGeom prst="rect">
            <a:avLst/>
          </a:prstGeom>
        </p:spPr>
        <p:txBody>
          <a:bodyPr/>
          <a:lstStyle>
            <a:lvl1pPr>
              <a:defRPr sz="5100"/>
            </a:lvl1pPr>
          </a:lstStyle>
          <a:p>
            <a:r>
              <a:t>ONE MORE PAGE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Shape 191"/>
          <p:cNvSpPr>
            <a:spLocks noGrp="1" noRot="1" noChangeAspect="1"/>
          </p:cNvSpPr>
          <p:nvPr>
            <p:ph type="sldImg"/>
          </p:nvPr>
        </p:nvSpPr>
        <p:spPr>
          <a:prstGeom prst="rect">
            <a:avLst/>
          </a:prstGeom>
        </p:spPr>
        <p:txBody>
          <a:bodyPr/>
          <a:lstStyle/>
          <a:p>
            <a:endParaRPr/>
          </a:p>
        </p:txBody>
      </p:sp>
      <p:sp>
        <p:nvSpPr>
          <p:cNvPr id="192" name="Shape 192"/>
          <p:cNvSpPr>
            <a:spLocks noGrp="1"/>
          </p:cNvSpPr>
          <p:nvPr>
            <p:ph type="body" sz="quarter" idx="1"/>
          </p:nvPr>
        </p:nvSpPr>
        <p:spPr>
          <a:prstGeom prst="rect">
            <a:avLst/>
          </a:prstGeom>
        </p:spPr>
        <p:txBody>
          <a:bodyPr/>
          <a:lstStyle/>
          <a:p>
            <a:r>
              <a:t>100- miles, 400-miles, Four-state region</a:t>
            </a:r>
          </a:p>
          <a:p>
            <a:r>
              <a:t>One size fits one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Quick history,</a:t>
            </a:r>
          </a:p>
          <a:p>
            <a:r>
              <a:t>Founding, commies, 90-years, and $90 million</a:t>
            </a:r>
          </a:p>
          <a:p>
            <a:r>
              <a:t>Store sizes. Shopper Counts. </a:t>
            </a:r>
          </a:p>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381000" y="685800"/>
            <a:ext cx="6096000" cy="3429000"/>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We support Local statutes</a:t>
            </a:r>
          </a:p>
          <a:p>
            <a:r>
              <a:t>Hanover Co-op team (“We”) helped revise Vermont’s current law</a:t>
            </a:r>
          </a:p>
          <a:p>
            <a:r>
              <a:t>The results are value and milk at $2.99 a gallon </a:t>
            </a:r>
          </a:p>
          <a:p>
            <a:r>
              <a:t>Green leafs help tell our 603 and 802 story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217"/>
          <p:cNvSpPr>
            <a:spLocks noGrp="1" noRot="1" noChangeAspect="1"/>
          </p:cNvSpPr>
          <p:nvPr>
            <p:ph type="sldImg"/>
          </p:nvPr>
        </p:nvSpPr>
        <p:spPr>
          <a:prstGeom prst="rect">
            <a:avLst/>
          </a:prstGeom>
        </p:spPr>
        <p:txBody>
          <a:bodyPr/>
          <a:lstStyle/>
          <a:p>
            <a:endParaRPr/>
          </a:p>
        </p:txBody>
      </p:sp>
      <p:sp>
        <p:nvSpPr>
          <p:cNvPr id="218" name="Shape 218"/>
          <p:cNvSpPr>
            <a:spLocks noGrp="1"/>
          </p:cNvSpPr>
          <p:nvPr>
            <p:ph type="body" sz="quarter" idx="1"/>
          </p:nvPr>
        </p:nvSpPr>
        <p:spPr>
          <a:prstGeom prst="rect">
            <a:avLst/>
          </a:prstGeom>
        </p:spPr>
        <p:txBody>
          <a:bodyPr/>
          <a:lstStyle/>
          <a:p>
            <a:r>
              <a:t>WHAT’S UP WITH ALL THESE PUMPKINS. </a:t>
            </a:r>
            <a:r>
              <a:rPr b="1"/>
              <a:t>No local lettuce?</a:t>
            </a:r>
          </a:p>
          <a:p>
            <a:r>
              <a:t>Patronage refund was so good, people overlooked quality concerns</a:t>
            </a:r>
          </a:p>
          <a:p>
            <a:r>
              <a:t>How low can you go?! Lower next week?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t>Brussel Sprouts Run movement and history—Is it worth growing</a:t>
            </a:r>
          </a:p>
          <a:p>
            <a:r>
              <a:t>AUDIO The early years of hard feelings</a:t>
            </a:r>
          </a:p>
          <a:p>
            <a:r>
              <a:t>Persistence refines the patience, and it comes through practice</a:t>
            </a:r>
          </a:p>
          <a:p>
            <a:pPr>
              <a:defRPr b="1"/>
            </a:pPr>
            <a:r>
              <a:t>The story of the crates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INTERNAL COCUMENT</a:t>
            </a:r>
          </a:p>
          <a:p>
            <a:r>
              <a:t>Alex’s story: Corn…Green Beans…Raspberries…Asparagus</a:t>
            </a:r>
          </a:p>
          <a:p>
            <a:r>
              <a:t>Three year commitments for berries and asparagus</a:t>
            </a:r>
          </a:p>
          <a:p>
            <a:r>
              <a:t>Raspberries during growers meeting…Bob Gray</a:t>
            </a:r>
          </a:p>
          <a:p>
            <a:r>
              <a:t>Brussel Sprouts. </a:t>
            </a:r>
            <a:r>
              <a:rPr i="1"/>
              <a:t>We’ll run movement and history for you.</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Post-it note. Reality of being bigger does not mean we’re rude</a:t>
            </a:r>
          </a:p>
          <a:p>
            <a:r>
              <a:t>Blended, Specialty versus nutritional basics (milk) vs. Gelato</a:t>
            </a:r>
          </a:p>
          <a:p>
            <a:r>
              <a:t>Helping Vendors hit a price point VT TOFFEE</a:t>
            </a:r>
          </a:p>
          <a:p>
            <a:pPr>
              <a:defRPr b="1"/>
            </a:pPr>
            <a:r>
              <a:t>Small change? Change what do. Big change? Change vision and consider how the community will benefit.</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9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10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10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10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11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1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11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2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2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3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4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4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4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5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Live Video Small">
    <p:spTree>
      <p:nvGrpSpPr>
        <p:cNvPr id="1" name=""/>
        <p:cNvGrpSpPr/>
        <p:nvPr/>
      </p:nvGrpSpPr>
      <p:grpSpPr>
        <a:xfrm>
          <a:off x="0" y="0"/>
          <a:ext cx="0" cy="0"/>
          <a:chOff x="0" y="0"/>
          <a:chExt cx="0" cy="0"/>
        </a:xfrm>
      </p:grpSpPr>
      <p:sp>
        <p:nvSpPr>
          <p:cNvPr id="7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7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7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Live Video Large">
    <p:spTree>
      <p:nvGrpSpPr>
        <p:cNvPr id="1" name=""/>
        <p:cNvGrpSpPr/>
        <p:nvPr/>
      </p:nvGrpSpPr>
      <p:grpSpPr>
        <a:xfrm>
          <a:off x="0" y="0"/>
          <a:ext cx="0" cy="0"/>
          <a:chOff x="0" y="0"/>
          <a:chExt cx="0" cy="0"/>
        </a:xfrm>
      </p:grpSpPr>
      <p:sp>
        <p:nvSpPr>
          <p:cNvPr id="81"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2"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8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9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9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algn="ctr" defTabSz="584200">
              <a:lnSpc>
                <a:spcPct val="100000"/>
              </a:lnSpc>
              <a:spcBef>
                <a:spcPts val="0"/>
              </a:spcBef>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llanreetz@outlook.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hyperlink" Target="https://www.graincollaborative.com/notes-from-the-grainshed/grains-grown-here-pilot-project-outcome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hyperlink" Target="https://www.graincollaborative.com/grainsgrownher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mailto:allanreetz@outlook.com" TargetMode="External"/><Relationship Id="rId2" Type="http://schemas.openxmlformats.org/officeDocument/2006/relationships/hyperlink" Target="http://ThriftBooks.com" TargetMode="Externa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media" Target="../media/media2.mp3"/><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7.xml"/><Relationship Id="rId5" Type="http://schemas.openxmlformats.org/officeDocument/2006/relationships/slideLayout" Target="../slideLayouts/slideLayout4.xml"/><Relationship Id="rId10" Type="http://schemas.openxmlformats.org/officeDocument/2006/relationships/image" Target="../media/image12.png"/><Relationship Id="rId4" Type="http://schemas.openxmlformats.org/officeDocument/2006/relationships/audio" Target="../media/media2.mp3"/><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roven Ideas for…"/>
          <p:cNvSpPr txBox="1">
            <a:spLocks noGrp="1"/>
          </p:cNvSpPr>
          <p:nvPr>
            <p:ph type="ctrTitle"/>
          </p:nvPr>
        </p:nvSpPr>
        <p:spPr>
          <a:xfrm>
            <a:off x="8635627" y="1440851"/>
            <a:ext cx="13946054" cy="5762820"/>
          </a:xfrm>
          <a:prstGeom prst="rect">
            <a:avLst/>
          </a:prstGeom>
        </p:spPr>
        <p:txBody>
          <a:bodyPr/>
          <a:lstStyle/>
          <a:p>
            <a:pPr>
              <a:defRPr sz="13600" spc="-272"/>
            </a:pPr>
            <a:r>
              <a:t>Proven Ideas for </a:t>
            </a:r>
          </a:p>
          <a:p>
            <a:pPr>
              <a:defRPr sz="13600" spc="-272"/>
            </a:pPr>
            <a:r>
              <a:t>Local &amp; Regional Sourcing</a:t>
            </a:r>
          </a:p>
        </p:txBody>
      </p:sp>
      <p:sp>
        <p:nvSpPr>
          <p:cNvPr id="172" name="Insights for Independents"/>
          <p:cNvSpPr txBox="1">
            <a:spLocks noGrp="1"/>
          </p:cNvSpPr>
          <p:nvPr>
            <p:ph type="subTitle" sz="quarter" idx="1"/>
          </p:nvPr>
        </p:nvSpPr>
        <p:spPr>
          <a:xfrm>
            <a:off x="1182322" y="7517736"/>
            <a:ext cx="22019356" cy="2389429"/>
          </a:xfrm>
          <a:prstGeom prst="rect">
            <a:avLst/>
          </a:prstGeom>
        </p:spPr>
        <p:txBody>
          <a:bodyPr/>
          <a:lstStyle>
            <a:lvl1pPr algn="ctr">
              <a:defRPr sz="10500"/>
            </a:lvl1pPr>
          </a:lstStyle>
          <a:p>
            <a:r>
              <a:t>Insights for Independents</a:t>
            </a:r>
          </a:p>
        </p:txBody>
      </p:sp>
      <p:sp>
        <p:nvSpPr>
          <p:cNvPr id="173" name="Allan Reetz  allanreetz@outlook.com  +1-603-469-3141"/>
          <p:cNvSpPr txBox="1"/>
          <p:nvPr/>
        </p:nvSpPr>
        <p:spPr>
          <a:xfrm>
            <a:off x="967637" y="10928757"/>
            <a:ext cx="22448725" cy="1130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825500">
              <a:lnSpc>
                <a:spcPct val="100000"/>
              </a:lnSpc>
              <a:spcBef>
                <a:spcPts val="0"/>
              </a:spcBef>
              <a:defRPr sz="6800" b="1"/>
            </a:pPr>
            <a:r>
              <a:t>Allan Reetz  </a:t>
            </a:r>
            <a:r>
              <a:rPr u="sng">
                <a:hlinkClick r:id="rId3"/>
              </a:rPr>
              <a:t>allanreetz@outlook.com</a:t>
            </a:r>
            <a:r>
              <a:t>  +1-603-469-3141</a:t>
            </a:r>
          </a:p>
        </p:txBody>
      </p:sp>
      <p:pic>
        <p:nvPicPr>
          <p:cNvPr id="174" name="IMG_6986.jpeg" descr="IMG_6986.jpeg"/>
          <p:cNvPicPr>
            <a:picLocks noChangeAspect="1"/>
          </p:cNvPicPr>
          <p:nvPr/>
        </p:nvPicPr>
        <p:blipFill>
          <a:blip r:embed="rId4"/>
          <a:stretch>
            <a:fillRect/>
          </a:stretch>
        </p:blipFill>
        <p:spPr>
          <a:xfrm>
            <a:off x="1802319" y="1213725"/>
            <a:ext cx="6023941" cy="6023941"/>
          </a:xfrm>
          <a:prstGeom prst="rect">
            <a:avLst/>
          </a:prstGeom>
          <a:ln w="12700">
            <a:miter lim="400000"/>
          </a:ln>
        </p:spPr>
      </p:pic>
      <p:sp>
        <p:nvSpPr>
          <p:cNvPr id="175"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a:t>
            </a:fld>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Receiving"/>
          <p:cNvSpPr txBox="1">
            <a:spLocks noGrp="1"/>
          </p:cNvSpPr>
          <p:nvPr>
            <p:ph type="title"/>
          </p:nvPr>
        </p:nvSpPr>
        <p:spPr>
          <a:prstGeom prst="rect">
            <a:avLst/>
          </a:prstGeom>
        </p:spPr>
        <p:txBody>
          <a:bodyPr/>
          <a:lstStyle/>
          <a:p>
            <a:r>
              <a:t>Receiving</a:t>
            </a:r>
          </a:p>
        </p:txBody>
      </p:sp>
      <p:sp>
        <p:nvSpPr>
          <p:cNvPr id="245" name="It’s not “just another pallet or crat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It’s not “just another pallet or crate”</a:t>
            </a:r>
          </a:p>
        </p:txBody>
      </p:sp>
      <p:sp>
        <p:nvSpPr>
          <p:cNvPr id="246" name="Receiving through the eyes of a producer…"/>
          <p:cNvSpPr txBox="1">
            <a:spLocks noGrp="1"/>
          </p:cNvSpPr>
          <p:nvPr>
            <p:ph type="body" idx="1"/>
          </p:nvPr>
        </p:nvSpPr>
        <p:spPr>
          <a:prstGeom prst="rect">
            <a:avLst/>
          </a:prstGeom>
        </p:spPr>
        <p:txBody>
          <a:bodyPr/>
          <a:lstStyle/>
          <a:p>
            <a:r>
              <a:t>Receiving through the eyes of a producer</a:t>
            </a:r>
          </a:p>
          <a:p>
            <a:r>
              <a:t>Make the transition easy whether your space is big or small</a:t>
            </a:r>
          </a:p>
          <a:p>
            <a:r>
              <a:t>Lend a hand, have a cart nearby</a:t>
            </a:r>
          </a:p>
          <a:p>
            <a:r>
              <a:t>Help your team know the vendor’s story, and show care</a:t>
            </a:r>
          </a:p>
          <a:p>
            <a:r>
              <a:t>Don’t grumble, have conversations. A negative tone spreads.</a:t>
            </a:r>
          </a:p>
        </p:txBody>
      </p:sp>
      <p:sp>
        <p:nvSpPr>
          <p:cNvPr id="24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Are you finding what you need?"/>
          <p:cNvSpPr txBox="1">
            <a:spLocks noGrp="1"/>
          </p:cNvSpPr>
          <p:nvPr>
            <p:ph type="title"/>
          </p:nvPr>
        </p:nvSpPr>
        <p:spPr>
          <a:prstGeom prst="rect">
            <a:avLst/>
          </a:prstGeom>
        </p:spPr>
        <p:txBody>
          <a:bodyPr/>
          <a:lstStyle/>
          <a:p>
            <a:r>
              <a:t>Are you finding what you need?</a:t>
            </a:r>
          </a:p>
        </p:txBody>
      </p:sp>
      <p:sp>
        <p:nvSpPr>
          <p:cNvPr id="252" name="Sixty-second segu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lvl="1" indent="457200" defTabSz="825500">
              <a:lnSpc>
                <a:spcPct val="100000"/>
              </a:lnSpc>
              <a:spcBef>
                <a:spcPts val="0"/>
              </a:spcBef>
              <a:buSzTx/>
              <a:buNone/>
              <a:defRPr sz="5500" b="1"/>
            </a:pPr>
            <a:r>
              <a:t>Sixty-second segue</a:t>
            </a:r>
          </a:p>
        </p:txBody>
      </p:sp>
      <p:sp>
        <p:nvSpPr>
          <p:cNvPr id="253" name="Sampling of vendor relationships and product preferences…"/>
          <p:cNvSpPr txBox="1">
            <a:spLocks noGrp="1"/>
          </p:cNvSpPr>
          <p:nvPr>
            <p:ph type="body" idx="1"/>
          </p:nvPr>
        </p:nvSpPr>
        <p:spPr>
          <a:prstGeom prst="rect">
            <a:avLst/>
          </a:prstGeom>
        </p:spPr>
        <p:txBody>
          <a:bodyPr/>
          <a:lstStyle/>
          <a:p>
            <a:pPr marL="560832" indent="-560832" defTabSz="2243271">
              <a:spcBef>
                <a:spcPts val="4100"/>
              </a:spcBef>
              <a:defRPr sz="6440"/>
            </a:pPr>
            <a:r>
              <a:t>Sampling of vendor relationships and product preferences</a:t>
            </a:r>
          </a:p>
          <a:p>
            <a:pPr marL="560832" indent="-560832" defTabSz="2243271">
              <a:spcBef>
                <a:spcPts val="4100"/>
              </a:spcBef>
              <a:defRPr sz="6440"/>
            </a:pPr>
            <a:r>
              <a:t>Lessons from a little store</a:t>
            </a:r>
          </a:p>
          <a:p>
            <a:pPr marL="560832" indent="-560832" defTabSz="2243271">
              <a:spcBef>
                <a:spcPts val="4100"/>
              </a:spcBef>
              <a:defRPr sz="6440"/>
            </a:pPr>
            <a:r>
              <a:t>Vendor relations and the value of small</a:t>
            </a:r>
          </a:p>
          <a:p>
            <a:pPr marL="560832" indent="-560832" defTabSz="2243271">
              <a:spcBef>
                <a:spcPts val="4100"/>
              </a:spcBef>
              <a:defRPr sz="6440"/>
            </a:pPr>
            <a:r>
              <a:t>Food Hubs</a:t>
            </a:r>
          </a:p>
          <a:p>
            <a:pPr marL="560832" indent="-560832" defTabSz="2243271">
              <a:spcBef>
                <a:spcPts val="4100"/>
              </a:spcBef>
              <a:defRPr sz="6440"/>
            </a:pPr>
            <a:r>
              <a:t>A consultant’s view</a:t>
            </a:r>
          </a:p>
          <a:p>
            <a:pPr marL="560832" indent="-560832" defTabSz="2243271">
              <a:spcBef>
                <a:spcPts val="4100"/>
              </a:spcBef>
              <a:defRPr sz="6440"/>
            </a:pPr>
            <a:r>
              <a:t>Grains Grown Here — A success story</a:t>
            </a:r>
          </a:p>
        </p:txBody>
      </p:sp>
      <p:sp>
        <p:nvSpPr>
          <p:cNvPr id="25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The butcher, baker, and candlestick maker"/>
          <p:cNvSpPr txBox="1">
            <a:spLocks noGrp="1"/>
          </p:cNvSpPr>
          <p:nvPr>
            <p:ph type="title"/>
          </p:nvPr>
        </p:nvSpPr>
        <p:spPr>
          <a:prstGeom prst="rect">
            <a:avLst/>
          </a:prstGeom>
        </p:spPr>
        <p:txBody>
          <a:bodyPr/>
          <a:lstStyle/>
          <a:p>
            <a:r>
              <a:t>The butcher, baker, and candlestick maker</a:t>
            </a:r>
          </a:p>
        </p:txBody>
      </p:sp>
      <p:sp>
        <p:nvSpPr>
          <p:cNvPr id="259" name="And local carrots in March??"/>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And local carrots in March??</a:t>
            </a:r>
          </a:p>
        </p:txBody>
      </p:sp>
      <p:sp>
        <p:nvSpPr>
          <p:cNvPr id="260" name="Robie meat; it started with cheese…"/>
          <p:cNvSpPr txBox="1">
            <a:spLocks noGrp="1"/>
          </p:cNvSpPr>
          <p:nvPr>
            <p:ph type="body" idx="1"/>
          </p:nvPr>
        </p:nvSpPr>
        <p:spPr>
          <a:prstGeom prst="rect">
            <a:avLst/>
          </a:prstGeom>
        </p:spPr>
        <p:txBody>
          <a:bodyPr/>
          <a:lstStyle/>
          <a:p>
            <a:r>
              <a:t>Robie meat; it started with cheese</a:t>
            </a:r>
          </a:p>
          <a:p>
            <a:r>
              <a:t>Dairy, the risks and considerations</a:t>
            </a:r>
          </a:p>
          <a:p>
            <a:r>
              <a:t>Opportunity: Here’s what WE want.</a:t>
            </a:r>
          </a:p>
          <a:p>
            <a:r>
              <a:t>Locals come first, then regional</a:t>
            </a:r>
          </a:p>
          <a:p>
            <a:r>
              <a:t>The Stonyfield &amp; Olivia’s story</a:t>
            </a:r>
          </a:p>
        </p:txBody>
      </p:sp>
      <p:sp>
        <p:nvSpPr>
          <p:cNvPr id="26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262" name="IMG_9792 2.jpg" descr="IMG_9792 2.jpg"/>
          <p:cNvPicPr>
            <a:picLocks noChangeAspect="1"/>
          </p:cNvPicPr>
          <p:nvPr/>
        </p:nvPicPr>
        <p:blipFill>
          <a:blip r:embed="rId3"/>
          <a:srcRect l="27191" t="21769" r="6158"/>
          <a:stretch>
            <a:fillRect/>
          </a:stretch>
        </p:blipFill>
        <p:spPr>
          <a:xfrm>
            <a:off x="12873890" y="3573866"/>
            <a:ext cx="9760004" cy="8591934"/>
          </a:xfrm>
          <a:prstGeom prst="rect">
            <a:avLst/>
          </a:prstGeom>
          <a:ln w="12700">
            <a:miter lim="400000"/>
          </a:ln>
        </p:spPr>
      </p:pic>
      <p:pic>
        <p:nvPicPr>
          <p:cNvPr id="263" name="IMG_9803 2.jpg" descr="IMG_9803 2.jpg"/>
          <p:cNvPicPr>
            <a:picLocks noChangeAspect="1"/>
          </p:cNvPicPr>
          <p:nvPr/>
        </p:nvPicPr>
        <p:blipFill>
          <a:blip r:embed="rId4"/>
          <a:srcRect l="21457" t="7647" r="31332" b="13363"/>
          <a:stretch>
            <a:fillRect/>
          </a:stretch>
        </p:blipFill>
        <p:spPr>
          <a:xfrm>
            <a:off x="19913129" y="9346197"/>
            <a:ext cx="3121940" cy="3917499"/>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The Start-up"/>
          <p:cNvSpPr txBox="1">
            <a:spLocks noGrp="1"/>
          </p:cNvSpPr>
          <p:nvPr>
            <p:ph type="title"/>
          </p:nvPr>
        </p:nvSpPr>
        <p:spPr>
          <a:prstGeom prst="rect">
            <a:avLst/>
          </a:prstGeom>
        </p:spPr>
        <p:txBody>
          <a:bodyPr/>
          <a:lstStyle/>
          <a:p>
            <a:r>
              <a:t>The Start-up</a:t>
            </a:r>
          </a:p>
        </p:txBody>
      </p:sp>
      <p:sp>
        <p:nvSpPr>
          <p:cNvPr id="268" name="Brownsville Butcher &amp; Pantry (town population, 560*)"/>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Brownsville Butcher &amp; Pantry (town population, 560*)</a:t>
            </a:r>
          </a:p>
        </p:txBody>
      </p:sp>
      <p:sp>
        <p:nvSpPr>
          <p:cNvPr id="269" name="The realities of competing on cost and buying power…"/>
          <p:cNvSpPr txBox="1">
            <a:spLocks noGrp="1"/>
          </p:cNvSpPr>
          <p:nvPr>
            <p:ph type="body" idx="1"/>
          </p:nvPr>
        </p:nvSpPr>
        <p:spPr>
          <a:prstGeom prst="rect">
            <a:avLst/>
          </a:prstGeom>
        </p:spPr>
        <p:txBody>
          <a:bodyPr/>
          <a:lstStyle/>
          <a:p>
            <a:r>
              <a:t>The realities of competing on cost and buying power</a:t>
            </a:r>
          </a:p>
          <a:p>
            <a:r>
              <a:t>Help new producers improve their process</a:t>
            </a:r>
          </a:p>
          <a:p>
            <a:r>
              <a:t>Define what makes a great spec sheet</a:t>
            </a:r>
          </a:p>
          <a:p>
            <a:r>
              <a:t>Can you lower your price by 10 cents if…</a:t>
            </a:r>
          </a:p>
          <a:p>
            <a:r>
              <a:t>We’ll commit to this many head to help you</a:t>
            </a:r>
            <a:br/>
            <a:r>
              <a:t>schedule your slaughter dates</a:t>
            </a:r>
          </a:p>
          <a:p>
            <a:r>
              <a:t>Lauren makes the refer truck pay</a:t>
            </a:r>
          </a:p>
        </p:txBody>
      </p:sp>
      <p:sp>
        <p:nvSpPr>
          <p:cNvPr id="2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grpSp>
        <p:nvGrpSpPr>
          <p:cNvPr id="273" name="pasted-movie.png"/>
          <p:cNvGrpSpPr/>
          <p:nvPr/>
        </p:nvGrpSpPr>
        <p:grpSpPr>
          <a:xfrm>
            <a:off x="14701779" y="5583544"/>
            <a:ext cx="9033413" cy="6430631"/>
            <a:chOff x="0" y="0"/>
            <a:chExt cx="9033412" cy="6430629"/>
          </a:xfrm>
        </p:grpSpPr>
        <p:pic>
          <p:nvPicPr>
            <p:cNvPr id="272" name="pasted-movie.png" descr="pasted-movie.png"/>
            <p:cNvPicPr>
              <a:picLocks noChangeAspect="1"/>
            </p:cNvPicPr>
            <p:nvPr/>
          </p:nvPicPr>
          <p:blipFill>
            <a:blip r:embed="rId3"/>
            <a:srcRect l="1404" r="1404" b="9834"/>
            <a:stretch>
              <a:fillRect/>
            </a:stretch>
          </p:blipFill>
          <p:spPr>
            <a:xfrm>
              <a:off x="127000" y="88899"/>
              <a:ext cx="8779413" cy="6100431"/>
            </a:xfrm>
            <a:prstGeom prst="rect">
              <a:avLst/>
            </a:prstGeom>
            <a:ln>
              <a:noFill/>
            </a:ln>
            <a:effectLst/>
          </p:spPr>
        </p:pic>
        <p:pic>
          <p:nvPicPr>
            <p:cNvPr id="271" name="pasted-movie.png" descr="pasted-movie.png"/>
            <p:cNvPicPr>
              <a:picLocks/>
            </p:cNvPicPr>
            <p:nvPr/>
          </p:nvPicPr>
          <p:blipFill>
            <a:blip r:embed="rId4"/>
            <a:stretch>
              <a:fillRect/>
            </a:stretch>
          </p:blipFill>
          <p:spPr>
            <a:xfrm>
              <a:off x="-1" y="0"/>
              <a:ext cx="9033414" cy="6430630"/>
            </a:xfrm>
            <a:prstGeom prst="rect">
              <a:avLst/>
            </a:prstGeom>
            <a:effectLst/>
          </p:spPr>
        </p:pic>
      </p:grpSp>
      <p:sp>
        <p:nvSpPr>
          <p:cNvPr id="274" name="*Total surrounding population, 1,300"/>
          <p:cNvSpPr txBox="1"/>
          <p:nvPr/>
        </p:nvSpPr>
        <p:spPr>
          <a:xfrm>
            <a:off x="15263375" y="11917278"/>
            <a:ext cx="7910221" cy="659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3800"/>
            </a:lvl1pPr>
          </a:lstStyle>
          <a:p>
            <a:r>
              <a:t>*Total surrounding population, 1,300</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Vendor’s View"/>
          <p:cNvSpPr txBox="1">
            <a:spLocks noGrp="1"/>
          </p:cNvSpPr>
          <p:nvPr>
            <p:ph type="title"/>
          </p:nvPr>
        </p:nvSpPr>
        <p:spPr>
          <a:prstGeom prst="rect">
            <a:avLst/>
          </a:prstGeom>
        </p:spPr>
        <p:txBody>
          <a:bodyPr/>
          <a:lstStyle/>
          <a:p>
            <a:r>
              <a:t>Vendor’s View</a:t>
            </a:r>
          </a:p>
        </p:txBody>
      </p:sp>
      <p:sp>
        <p:nvSpPr>
          <p:cNvPr id="279" name="You know what it’s like"/>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You know what it’s like</a:t>
            </a:r>
          </a:p>
        </p:txBody>
      </p:sp>
      <p:sp>
        <p:nvSpPr>
          <p:cNvPr id="280" name="Handle with 3-years of care…"/>
          <p:cNvSpPr txBox="1">
            <a:spLocks noGrp="1"/>
          </p:cNvSpPr>
          <p:nvPr>
            <p:ph type="body" idx="1"/>
          </p:nvPr>
        </p:nvSpPr>
        <p:spPr>
          <a:prstGeom prst="rect">
            <a:avLst/>
          </a:prstGeom>
        </p:spPr>
        <p:txBody>
          <a:bodyPr/>
          <a:lstStyle/>
          <a:p>
            <a:pPr marL="609600" indent="-609600">
              <a:defRPr sz="5900"/>
            </a:pPr>
            <a:r>
              <a:t>Handle with 3-years of care</a:t>
            </a:r>
          </a:p>
          <a:p>
            <a:pPr marL="609600" indent="-609600">
              <a:defRPr sz="5900"/>
            </a:pPr>
            <a:r>
              <a:t>Growing is not so easy</a:t>
            </a:r>
          </a:p>
          <a:p>
            <a:pPr marL="609600" indent="-609600">
              <a:defRPr sz="5900"/>
            </a:pPr>
            <a:r>
              <a:t>One SKU for 30-years</a:t>
            </a:r>
          </a:p>
          <a:p>
            <a:pPr marL="609600" indent="-609600">
              <a:defRPr sz="5900"/>
            </a:pPr>
            <a:r>
              <a:t>Pay on scan</a:t>
            </a:r>
          </a:p>
          <a:p>
            <a:pPr marL="609600" indent="-609600">
              <a:defRPr sz="5900"/>
            </a:pPr>
            <a:r>
              <a:t>Set realistic expectations</a:t>
            </a:r>
          </a:p>
          <a:p>
            <a:pPr marL="609600" indent="-609600">
              <a:defRPr sz="5900"/>
            </a:pPr>
            <a:r>
              <a:t>Vendors are </a:t>
            </a:r>
            <a:r>
              <a:rPr i="1"/>
              <a:t>your</a:t>
            </a:r>
            <a:r>
              <a:t> growth partners</a:t>
            </a:r>
          </a:p>
        </p:txBody>
      </p:sp>
      <p:sp>
        <p:nvSpPr>
          <p:cNvPr id="28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14</a:t>
            </a:fld>
            <a:endParaRPr/>
          </a:p>
        </p:txBody>
      </p:sp>
      <p:pic>
        <p:nvPicPr>
          <p:cNvPr id="282" name="IMG_9797 2.jpg" descr="IMG_9797 2.jpg"/>
          <p:cNvPicPr>
            <a:picLocks noChangeAspect="1"/>
          </p:cNvPicPr>
          <p:nvPr/>
        </p:nvPicPr>
        <p:blipFill>
          <a:blip r:embed="rId3"/>
          <a:srcRect l="43690" t="44846" r="9553" b="5773"/>
          <a:stretch>
            <a:fillRect/>
          </a:stretch>
        </p:blipFill>
        <p:spPr>
          <a:xfrm>
            <a:off x="12404829" y="7123156"/>
            <a:ext cx="5083823" cy="4026893"/>
          </a:xfrm>
          <a:prstGeom prst="rect">
            <a:avLst/>
          </a:prstGeom>
          <a:ln w="12700">
            <a:miter lim="400000"/>
          </a:ln>
        </p:spPr>
      </p:pic>
      <p:pic>
        <p:nvPicPr>
          <p:cNvPr id="283" name="IMG_9800 2.jpg" descr="IMG_9800 2.jpg"/>
          <p:cNvPicPr>
            <a:picLocks noChangeAspect="1"/>
          </p:cNvPicPr>
          <p:nvPr/>
        </p:nvPicPr>
        <p:blipFill>
          <a:blip r:embed="rId4"/>
          <a:srcRect l="18125" t="14459" r="33249" b="32345"/>
          <a:stretch>
            <a:fillRect/>
          </a:stretch>
        </p:blipFill>
        <p:spPr>
          <a:xfrm>
            <a:off x="17345291" y="1023146"/>
            <a:ext cx="6432961" cy="5278267"/>
          </a:xfrm>
          <a:prstGeom prst="rect">
            <a:avLst/>
          </a:prstGeom>
          <a:ln w="12700">
            <a:miter lim="400000"/>
          </a:ln>
        </p:spPr>
      </p:pic>
      <p:pic>
        <p:nvPicPr>
          <p:cNvPr id="284" name="IMG_9810 2.JPG" descr="IMG_9810 2.JPG"/>
          <p:cNvPicPr>
            <a:picLocks noChangeAspect="1"/>
          </p:cNvPicPr>
          <p:nvPr/>
        </p:nvPicPr>
        <p:blipFill>
          <a:blip r:embed="rId5"/>
          <a:srcRect l="3532" t="7478" r="3704" b="10348"/>
          <a:stretch>
            <a:fillRect/>
          </a:stretch>
        </p:blipFill>
        <p:spPr>
          <a:xfrm>
            <a:off x="12444090" y="1304986"/>
            <a:ext cx="4628971" cy="5467358"/>
          </a:xfrm>
          <a:prstGeom prst="rect">
            <a:avLst/>
          </a:prstGeom>
          <a:ln w="12700">
            <a:miter lim="400000"/>
          </a:ln>
        </p:spPr>
      </p:pic>
      <p:pic>
        <p:nvPicPr>
          <p:cNvPr id="285" name="IMG_9805 2.jpg" descr="IMG_9805 2.jpg"/>
          <p:cNvPicPr>
            <a:picLocks noChangeAspect="1"/>
          </p:cNvPicPr>
          <p:nvPr/>
        </p:nvPicPr>
        <p:blipFill>
          <a:blip r:embed="rId6"/>
          <a:srcRect l="7175" t="13898" r="37988" b="9145"/>
          <a:stretch>
            <a:fillRect/>
          </a:stretch>
        </p:blipFill>
        <p:spPr>
          <a:xfrm>
            <a:off x="17590560" y="6423054"/>
            <a:ext cx="5942554" cy="6254727"/>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Food Hub Lessons"/>
          <p:cNvSpPr txBox="1">
            <a:spLocks noGrp="1"/>
          </p:cNvSpPr>
          <p:nvPr>
            <p:ph type="title"/>
          </p:nvPr>
        </p:nvSpPr>
        <p:spPr>
          <a:prstGeom prst="rect">
            <a:avLst/>
          </a:prstGeom>
        </p:spPr>
        <p:txBody>
          <a:bodyPr/>
          <a:lstStyle/>
          <a:p>
            <a:r>
              <a:t>Food Hub Lessons</a:t>
            </a:r>
          </a:p>
        </p:txBody>
      </p:sp>
      <p:sp>
        <p:nvSpPr>
          <p:cNvPr id="291" name="Food Connects, Brattleboro, VT"/>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Food Connects, Brattleboro, VT</a:t>
            </a:r>
          </a:p>
        </p:txBody>
      </p:sp>
      <p:sp>
        <p:nvSpPr>
          <p:cNvPr id="292" name="Vendors, Grocers, Institutions…and amazing people who care…"/>
          <p:cNvSpPr txBox="1">
            <a:spLocks noGrp="1"/>
          </p:cNvSpPr>
          <p:nvPr>
            <p:ph type="body" idx="1"/>
          </p:nvPr>
        </p:nvSpPr>
        <p:spPr>
          <a:xfrm>
            <a:off x="1188713" y="4517920"/>
            <a:ext cx="22515602" cy="8256012"/>
          </a:xfrm>
          <a:prstGeom prst="rect">
            <a:avLst/>
          </a:prstGeom>
        </p:spPr>
        <p:txBody>
          <a:bodyPr lIns="50800" tIns="50800" rIns="50800" bIns="50800" anchor="t">
            <a:normAutofit/>
          </a:bodyPr>
          <a:lstStyle/>
          <a:p>
            <a:pPr marL="609600" indent="-609600">
              <a:defRPr sz="6000"/>
            </a:pPr>
            <a:r>
              <a:t>Vendors, Grocers, Institutions…and amazing people who care</a:t>
            </a:r>
          </a:p>
          <a:p>
            <a:pPr marL="609600" indent="-609600">
              <a:defRPr sz="6000"/>
            </a:pPr>
            <a:r>
              <a:t>Big impacts are often pushed back onto the vendor</a:t>
            </a:r>
          </a:p>
          <a:p>
            <a:pPr marL="609600" indent="-609600">
              <a:defRPr sz="6000"/>
            </a:pPr>
            <a:r>
              <a:t>Be nice. Ask in a calm open way.</a:t>
            </a:r>
          </a:p>
          <a:p>
            <a:pPr marL="609600" indent="-609600">
              <a:defRPr sz="6000"/>
            </a:pPr>
            <a:r>
              <a:rPr lang="en-US"/>
              <a:t>PAPERWORK</a:t>
            </a:r>
            <a:r>
              <a:rPr dirty="0"/>
              <a:t> HERE ;-) </a:t>
            </a:r>
          </a:p>
          <a:p>
            <a:pPr marL="609600" indent="-609600">
              <a:defRPr sz="6000"/>
            </a:pPr>
            <a:r>
              <a:t>Can I interest you in a U-Boat?</a:t>
            </a:r>
          </a:p>
        </p:txBody>
      </p:sp>
      <p:sp>
        <p:nvSpPr>
          <p:cNvPr id="2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15</a:t>
            </a:fld>
            <a:endParaRPr/>
          </a:p>
        </p:txBody>
      </p:sp>
      <p:pic>
        <p:nvPicPr>
          <p:cNvPr id="294" name="Screenshot 2026-04-27 at 5.59.35 PM.png" descr="Screenshot 2026-04-27 at 5.59.35 PM.png"/>
          <p:cNvPicPr>
            <a:picLocks noChangeAspect="1"/>
          </p:cNvPicPr>
          <p:nvPr/>
        </p:nvPicPr>
        <p:blipFill>
          <a:blip r:embed="rId3"/>
          <a:srcRect l="1500" t="24805" r="73500" b="55589"/>
          <a:stretch>
            <a:fillRect/>
          </a:stretch>
        </p:blipFill>
        <p:spPr>
          <a:xfrm>
            <a:off x="13941119" y="7175464"/>
            <a:ext cx="8221737" cy="4167573"/>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A Consultant’s View"/>
          <p:cNvSpPr txBox="1">
            <a:spLocks noGrp="1"/>
          </p:cNvSpPr>
          <p:nvPr>
            <p:ph type="title"/>
          </p:nvPr>
        </p:nvSpPr>
        <p:spPr>
          <a:prstGeom prst="rect">
            <a:avLst/>
          </a:prstGeom>
        </p:spPr>
        <p:txBody>
          <a:bodyPr/>
          <a:lstStyle/>
          <a:p>
            <a:r>
              <a:t>A Consultant’s View</a:t>
            </a:r>
          </a:p>
        </p:txBody>
      </p:sp>
      <p:sp>
        <p:nvSpPr>
          <p:cNvPr id="299" name="Annie Harlow and Small Bite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Annie Harlow and Small Bites</a:t>
            </a:r>
          </a:p>
        </p:txBody>
      </p:sp>
      <p:sp>
        <p:nvSpPr>
          <p:cNvPr id="300" name="Every inch of the store matters…"/>
          <p:cNvSpPr txBox="1">
            <a:spLocks noGrp="1"/>
          </p:cNvSpPr>
          <p:nvPr>
            <p:ph type="body" idx="1"/>
          </p:nvPr>
        </p:nvSpPr>
        <p:spPr>
          <a:prstGeom prst="rect">
            <a:avLst/>
          </a:prstGeom>
        </p:spPr>
        <p:txBody>
          <a:bodyPr/>
          <a:lstStyle/>
          <a:p>
            <a:pPr marL="609600" indent="-609600">
              <a:defRPr sz="5900"/>
            </a:pPr>
            <a:r>
              <a:t>Every inch of the store matters</a:t>
            </a:r>
          </a:p>
          <a:p>
            <a:pPr marL="609600" indent="-609600">
              <a:defRPr sz="5900"/>
            </a:pPr>
            <a:r>
              <a:t>Visit other stores…big and small</a:t>
            </a:r>
          </a:p>
          <a:p>
            <a:pPr marL="609600" indent="-609600">
              <a:defRPr sz="5900"/>
            </a:pPr>
            <a:r>
              <a:t>Find colleagues in other places</a:t>
            </a:r>
          </a:p>
          <a:p>
            <a:pPr marL="609600" indent="-609600">
              <a:defRPr sz="5900"/>
            </a:pPr>
            <a:r>
              <a:t>Scale down what the big players do</a:t>
            </a:r>
          </a:p>
          <a:p>
            <a:pPr marL="609600" indent="-609600">
              <a:defRPr sz="5900"/>
            </a:pPr>
            <a:r>
              <a:t>Be that </a:t>
            </a:r>
            <a:r>
              <a:rPr i="1"/>
              <a:t>community store</a:t>
            </a:r>
          </a:p>
        </p:txBody>
      </p:sp>
      <p:sp>
        <p:nvSpPr>
          <p:cNvPr id="30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02" name="SmallBites.png" descr="SmallBites.png"/>
          <p:cNvPicPr>
            <a:picLocks noChangeAspect="1"/>
          </p:cNvPicPr>
          <p:nvPr/>
        </p:nvPicPr>
        <p:blipFill>
          <a:blip r:embed="rId3"/>
          <a:stretch>
            <a:fillRect/>
          </a:stretch>
        </p:blipFill>
        <p:spPr>
          <a:xfrm>
            <a:off x="14400015" y="3865657"/>
            <a:ext cx="6703073" cy="6703072"/>
          </a:xfrm>
          <a:prstGeom prst="rect">
            <a:avLst/>
          </a:prstGeom>
          <a:ln w="12700">
            <a:miter lim="400000"/>
          </a:ln>
        </p:spPr>
      </p:pic>
      <p:sp>
        <p:nvSpPr>
          <p:cNvPr id="303" name="Small Bites Newsletter"/>
          <p:cNvSpPr txBox="1"/>
          <p:nvPr/>
        </p:nvSpPr>
        <p:spPr>
          <a:xfrm>
            <a:off x="14624151" y="10762365"/>
            <a:ext cx="6254802"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Small Bites Newsletter</a:t>
            </a:r>
          </a:p>
        </p:txBody>
      </p:sp>
      <p:sp>
        <p:nvSpPr>
          <p:cNvPr id="304" name="Subscribe to Annie’s Newsletter"/>
          <p:cNvSpPr txBox="1"/>
          <p:nvPr/>
        </p:nvSpPr>
        <p:spPr>
          <a:xfrm>
            <a:off x="13353744" y="2436136"/>
            <a:ext cx="8795615"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Subscribe to Annie’s Newsletter</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Grains Grown Here"/>
          <p:cNvSpPr txBox="1">
            <a:spLocks noGrp="1"/>
          </p:cNvSpPr>
          <p:nvPr>
            <p:ph type="title"/>
          </p:nvPr>
        </p:nvSpPr>
        <p:spPr>
          <a:prstGeom prst="rect">
            <a:avLst/>
          </a:prstGeom>
        </p:spPr>
        <p:txBody>
          <a:bodyPr/>
          <a:lstStyle/>
          <a:p>
            <a:r>
              <a:t>Grains Grown Here</a:t>
            </a:r>
          </a:p>
        </p:txBody>
      </p:sp>
      <p:sp>
        <p:nvSpPr>
          <p:cNvPr id="309" name="If those shelf-talkers could talk"/>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If those shelf-talkers could talk</a:t>
            </a:r>
          </a:p>
        </p:txBody>
      </p:sp>
      <p:sp>
        <p:nvSpPr>
          <p:cNvPr id="3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17</a:t>
            </a:fld>
            <a:endParaRPr/>
          </a:p>
        </p:txBody>
      </p:sp>
      <p:sp>
        <p:nvSpPr>
          <p:cNvPr id="311" name="Campaign Goals:…"/>
          <p:cNvSpPr txBox="1"/>
          <p:nvPr/>
        </p:nvSpPr>
        <p:spPr>
          <a:xfrm>
            <a:off x="2580906" y="7593006"/>
            <a:ext cx="19222188" cy="56849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400"/>
              </a:spcBef>
              <a:defRPr sz="6200" b="1">
                <a:latin typeface="Times Roman"/>
                <a:ea typeface="Times Roman"/>
                <a:cs typeface="Times Roman"/>
                <a:sym typeface="Times Roman"/>
              </a:defRPr>
            </a:pPr>
            <a:r>
              <a:t>Campaign Goals:</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t>Highlight grocers support for local grain farmers/makers</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t>Help shoppers identify products made with local grains</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t>Educate shoppers and staff about the benefits of local grain</a:t>
            </a:r>
          </a:p>
        </p:txBody>
      </p:sp>
      <p:pic>
        <p:nvPicPr>
          <p:cNvPr id="312" name="GrainsGrownHere.png" descr="GrainsGrownHere.png"/>
          <p:cNvPicPr>
            <a:picLocks noChangeAspect="1"/>
          </p:cNvPicPr>
          <p:nvPr/>
        </p:nvPicPr>
        <p:blipFill>
          <a:blip r:embed="rId3"/>
          <a:stretch>
            <a:fillRect/>
          </a:stretch>
        </p:blipFill>
        <p:spPr>
          <a:xfrm>
            <a:off x="16369182" y="1429999"/>
            <a:ext cx="5851335" cy="5851335"/>
          </a:xfrm>
          <a:prstGeom prst="rect">
            <a:avLst/>
          </a:prstGeom>
          <a:ln w="12700">
            <a:miter lim="400000"/>
          </a:ln>
        </p:spPr>
      </p:pic>
      <p:pic>
        <p:nvPicPr>
          <p:cNvPr id="313" name="Screenshot 2026-04-27 at 6.48.15 PM.png" descr="Screenshot 2026-04-27 at 6.48.15 PM.png"/>
          <p:cNvPicPr>
            <a:picLocks noChangeAspect="1"/>
          </p:cNvPicPr>
          <p:nvPr/>
        </p:nvPicPr>
        <p:blipFill>
          <a:blip r:embed="rId4"/>
          <a:srcRect l="34214" t="32988" r="30467" b="52322"/>
          <a:stretch>
            <a:fillRect/>
          </a:stretch>
        </p:blipFill>
        <p:spPr>
          <a:xfrm>
            <a:off x="769063" y="3304996"/>
            <a:ext cx="13003482" cy="3495525"/>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Grain Success"/>
          <p:cNvSpPr txBox="1">
            <a:spLocks noGrp="1"/>
          </p:cNvSpPr>
          <p:nvPr>
            <p:ph type="title"/>
          </p:nvPr>
        </p:nvSpPr>
        <p:spPr>
          <a:prstGeom prst="rect">
            <a:avLst/>
          </a:prstGeom>
        </p:spPr>
        <p:txBody>
          <a:bodyPr/>
          <a:lstStyle/>
          <a:p>
            <a:r>
              <a:t>Grain Success </a:t>
            </a:r>
          </a:p>
        </p:txBody>
      </p:sp>
      <p:sp>
        <p:nvSpPr>
          <p:cNvPr id="318" name="If those shelf-talkers could talk"/>
          <p:cNvSpPr txBox="1">
            <a:spLocks noGrp="1"/>
          </p:cNvSpPr>
          <p:nvPr>
            <p:ph type="body" idx="21"/>
          </p:nvPr>
        </p:nvSpPr>
        <p:spPr>
          <a:xfrm>
            <a:off x="1206500" y="2355185"/>
            <a:ext cx="21971001"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If those shelf-talkers could talk</a:t>
            </a:r>
          </a:p>
        </p:txBody>
      </p:sp>
      <p:sp>
        <p:nvSpPr>
          <p:cNvPr id="31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320" name="Campaign Toolkit:…">
            <a:hlinkClick r:id="rId3"/>
          </p:cNvPr>
          <p:cNvSpPr txBox="1"/>
          <p:nvPr/>
        </p:nvSpPr>
        <p:spPr>
          <a:xfrm>
            <a:off x="1267250" y="3605663"/>
            <a:ext cx="21849501" cy="91596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457200">
              <a:lnSpc>
                <a:spcPct val="100000"/>
              </a:lnSpc>
              <a:spcBef>
                <a:spcPts val="1400"/>
              </a:spcBef>
              <a:defRPr sz="6200" b="1">
                <a:latin typeface="Times Roman"/>
                <a:ea typeface="Times Roman"/>
                <a:cs typeface="Times Roman"/>
                <a:sym typeface="Times Roman"/>
              </a:defRPr>
            </a:pPr>
            <a:r>
              <a:t>Campaign Toolkit:</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t>Shelf talkers</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t>Vinyl clings </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t>Hanging cardstock signage</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t>“Be a Grain Changemaker” poster</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t>Tear pads with cooking tips </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t>QR code to a </a:t>
            </a:r>
            <a:r>
              <a:rPr u="sng">
                <a:solidFill>
                  <a:srgbClr val="0000EE"/>
                </a:solidFill>
                <a:hlinkClick r:id="rId4"/>
              </a:rPr>
              <a:t>campaign landing page</a:t>
            </a:r>
            <a:r>
              <a:t> </a:t>
            </a:r>
          </a:p>
          <a:p>
            <a:pPr marL="457200" indent="-317500" defTabSz="457200">
              <a:lnSpc>
                <a:spcPct val="120000"/>
              </a:lnSpc>
              <a:spcBef>
                <a:spcPts val="0"/>
              </a:spcBef>
              <a:buSzPct val="123000"/>
              <a:buFont typeface="Times Roman"/>
              <a:buChar char="•"/>
              <a:defRPr sz="6200">
                <a:latin typeface="Times Roman"/>
                <a:ea typeface="Times Roman"/>
                <a:cs typeface="Times Roman"/>
                <a:sym typeface="Times Roman"/>
              </a:defRPr>
            </a:pPr>
            <a:r>
              <a:rPr b="1"/>
              <a:t> </a:t>
            </a:r>
            <a:r>
              <a:t>www.</a:t>
            </a:r>
            <a:r>
              <a:rPr b="1"/>
              <a:t>graincollaborative</a:t>
            </a:r>
            <a:r>
              <a:t>.com/</a:t>
            </a:r>
          </a:p>
        </p:txBody>
      </p:sp>
      <p:pic>
        <p:nvPicPr>
          <p:cNvPr id="321" name="GGH toolkit.png" descr="GGH toolkit.png"/>
          <p:cNvPicPr>
            <a:picLocks noChangeAspect="1"/>
          </p:cNvPicPr>
          <p:nvPr/>
        </p:nvPicPr>
        <p:blipFill>
          <a:blip r:embed="rId5"/>
          <a:stretch>
            <a:fillRect/>
          </a:stretch>
        </p:blipFill>
        <p:spPr>
          <a:xfrm>
            <a:off x="11697376" y="2017536"/>
            <a:ext cx="12524611" cy="6262306"/>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Odds &amp; Ends"/>
          <p:cNvSpPr txBox="1">
            <a:spLocks noGrp="1"/>
          </p:cNvSpPr>
          <p:nvPr>
            <p:ph type="title"/>
          </p:nvPr>
        </p:nvSpPr>
        <p:spPr>
          <a:prstGeom prst="rect">
            <a:avLst/>
          </a:prstGeom>
        </p:spPr>
        <p:txBody>
          <a:bodyPr/>
          <a:lstStyle/>
          <a:p>
            <a:r>
              <a:t> Odds &amp; Ends</a:t>
            </a:r>
          </a:p>
        </p:txBody>
      </p:sp>
      <p:sp>
        <p:nvSpPr>
          <p:cNvPr id="326" name="Plus Q&amp;A and Crowd-sourcing insight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Plus Q&amp;A and Crowd-sourcing insights</a:t>
            </a:r>
          </a:p>
        </p:txBody>
      </p:sp>
      <p:sp>
        <p:nvSpPr>
          <p:cNvPr id="327" name="Two minutes of Q&amp;A…"/>
          <p:cNvSpPr txBox="1">
            <a:spLocks noGrp="1"/>
          </p:cNvSpPr>
          <p:nvPr>
            <p:ph type="body" sz="quarter" idx="1"/>
          </p:nvPr>
        </p:nvSpPr>
        <p:spPr>
          <a:xfrm>
            <a:off x="2448277" y="8935846"/>
            <a:ext cx="9659645" cy="2684328"/>
          </a:xfrm>
          <a:prstGeom prst="rect">
            <a:avLst/>
          </a:prstGeom>
        </p:spPr>
        <p:txBody>
          <a:bodyPr/>
          <a:lstStyle/>
          <a:p>
            <a:r>
              <a:t>Two minutes of Q&amp;A</a:t>
            </a:r>
          </a:p>
          <a:p>
            <a:r>
              <a:t>Five minutes of solution sharing</a:t>
            </a:r>
          </a:p>
        </p:txBody>
      </p:sp>
      <p:sp>
        <p:nvSpPr>
          <p:cNvPr id="32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pic>
        <p:nvPicPr>
          <p:cNvPr id="329" name="Vt.FoodSystemsGrocers.png" descr="Vt.FoodSystemsGrocers.png"/>
          <p:cNvPicPr>
            <a:picLocks noChangeAspect="1"/>
          </p:cNvPicPr>
          <p:nvPr/>
        </p:nvPicPr>
        <p:blipFill>
          <a:blip r:embed="rId3"/>
          <a:stretch>
            <a:fillRect/>
          </a:stretch>
        </p:blipFill>
        <p:spPr>
          <a:xfrm>
            <a:off x="15520469" y="4119898"/>
            <a:ext cx="6229615" cy="6229615"/>
          </a:xfrm>
          <a:prstGeom prst="rect">
            <a:avLst/>
          </a:prstGeom>
          <a:ln w="12700">
            <a:miter lim="400000"/>
          </a:ln>
        </p:spPr>
      </p:pic>
      <p:sp>
        <p:nvSpPr>
          <p:cNvPr id="330" name="www.vtfarmtoplate.com/plan"/>
          <p:cNvSpPr txBox="1"/>
          <p:nvPr/>
        </p:nvSpPr>
        <p:spPr>
          <a:xfrm>
            <a:off x="14644073" y="10558777"/>
            <a:ext cx="7982408" cy="8084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t>www.vtfarmtoplate.com/plan</a:t>
            </a:r>
          </a:p>
        </p:txBody>
      </p:sp>
      <p:sp>
        <p:nvSpPr>
          <p:cNvPr id="331" name="The viability of independently owned businesses and regional supermarkets committed to increasing local sourcing is in turn critical to farm and food business viability."/>
          <p:cNvSpPr txBox="1"/>
          <p:nvPr/>
        </p:nvSpPr>
        <p:spPr>
          <a:xfrm>
            <a:off x="1535730" y="4119898"/>
            <a:ext cx="13196666" cy="40037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5600"/>
            </a:lvl1pPr>
          </a:lstStyle>
          <a:p>
            <a:r>
              <a:t>The viability of independently owned businesses and regional supermarkets committed to increasing local sourcing is in turn critical to farm and food business viability.</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Concern for Community Matters."/>
          <p:cNvSpPr txBox="1">
            <a:spLocks noGrp="1"/>
          </p:cNvSpPr>
          <p:nvPr>
            <p:ph type="title"/>
          </p:nvPr>
        </p:nvSpPr>
        <p:spPr>
          <a:prstGeom prst="rect">
            <a:avLst/>
          </a:prstGeom>
        </p:spPr>
        <p:txBody>
          <a:bodyPr/>
          <a:lstStyle/>
          <a:p>
            <a:r>
              <a:t>Concern for Community Matters.</a:t>
            </a:r>
          </a:p>
        </p:txBody>
      </p:sp>
      <p:sp>
        <p:nvSpPr>
          <p:cNvPr id="180" name="Shifting from “Local Food” to Community-based System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Shifting from “Local Food” to Community-based Systems</a:t>
            </a:r>
          </a:p>
        </p:txBody>
      </p:sp>
      <p:sp>
        <p:nvSpPr>
          <p:cNvPr id="181" name="The term “local food” refers to the attributes of a given food item—How far did this tomato travel?—rather than the more systemic issues: What type of food system brought food to us? What is its impact? What kind of food system do we want to build? Frami"/>
          <p:cNvSpPr txBox="1">
            <a:spLocks noGrp="1"/>
          </p:cNvSpPr>
          <p:nvPr>
            <p:ph type="body" idx="1"/>
          </p:nvPr>
        </p:nvSpPr>
        <p:spPr>
          <a:xfrm>
            <a:off x="1132097" y="3891369"/>
            <a:ext cx="21971000" cy="8256012"/>
          </a:xfrm>
          <a:prstGeom prst="rect">
            <a:avLst/>
          </a:prstGeom>
        </p:spPr>
        <p:txBody>
          <a:bodyPr/>
          <a:lstStyle>
            <a:lvl1pPr marL="0" indent="0">
              <a:lnSpc>
                <a:spcPct val="120000"/>
              </a:lnSpc>
              <a:buSzTx/>
              <a:buNone/>
              <a:defRPr sz="7100" i="1">
                <a:latin typeface="Times New Roman"/>
                <a:ea typeface="Times New Roman"/>
                <a:cs typeface="Times New Roman"/>
                <a:sym typeface="Times New Roman"/>
              </a:defRPr>
            </a:lvl1pPr>
          </a:lstStyle>
          <a:p>
            <a:r>
              <a:t>The term “local food” refers to the attributes of a given food item—How far did this tomato travel?—rather than the more systemic issues: What type of food system brought food to us? What is its impact? What kind of food system do we want to build? Framing this work as building community food systems is more effective.</a:t>
            </a:r>
          </a:p>
        </p:txBody>
      </p:sp>
      <p:sp>
        <p:nvSpPr>
          <p:cNvPr id="182"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2</a:t>
            </a:fld>
            <a:endParaRPr/>
          </a:p>
        </p:txBody>
      </p:sp>
      <p:sp>
        <p:nvSpPr>
          <p:cNvPr id="183" name="Ken Meter, Building Community Food Webs"/>
          <p:cNvSpPr txBox="1"/>
          <p:nvPr/>
        </p:nvSpPr>
        <p:spPr>
          <a:xfrm>
            <a:off x="10767833" y="11741319"/>
            <a:ext cx="12369747" cy="7673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r>
              <a:rPr b="1"/>
              <a:t>Ken Meter</a:t>
            </a:r>
            <a:r>
              <a:t>, </a:t>
            </a:r>
            <a:r>
              <a:rPr i="1"/>
              <a:t>Building Community Food Webs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The Beginning"/>
          <p:cNvSpPr txBox="1">
            <a:spLocks noGrp="1"/>
          </p:cNvSpPr>
          <p:nvPr>
            <p:ph type="title"/>
          </p:nvPr>
        </p:nvSpPr>
        <p:spPr>
          <a:prstGeom prst="rect">
            <a:avLst/>
          </a:prstGeom>
        </p:spPr>
        <p:txBody>
          <a:bodyPr/>
          <a:lstStyle/>
          <a:p>
            <a:r>
              <a:t>The Beginning</a:t>
            </a:r>
          </a:p>
        </p:txBody>
      </p:sp>
      <p:sp>
        <p:nvSpPr>
          <p:cNvPr id="336" name="Change how you see thing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Change how you see things.</a:t>
            </a:r>
          </a:p>
        </p:txBody>
      </p:sp>
      <p:sp>
        <p:nvSpPr>
          <p:cNvPr id="33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sp>
        <p:nvSpPr>
          <p:cNvPr id="338" name="The term “local food” refers to the attributes of a given food item—How far did this tomato travel?—rather than the more systemic issues: What type of food system brought food to us? What is its impact? What kind of food system do we want to build? Frami"/>
          <p:cNvSpPr txBox="1">
            <a:spLocks noGrp="1"/>
          </p:cNvSpPr>
          <p:nvPr>
            <p:ph type="body" idx="1"/>
          </p:nvPr>
        </p:nvSpPr>
        <p:spPr>
          <a:prstGeom prst="rect">
            <a:avLst/>
          </a:prstGeom>
        </p:spPr>
        <p:txBody>
          <a:bodyPr/>
          <a:lstStyle>
            <a:lvl1pPr marL="0" indent="0">
              <a:lnSpc>
                <a:spcPct val="120000"/>
              </a:lnSpc>
              <a:buSzTx/>
              <a:buNone/>
              <a:defRPr sz="7100" i="1">
                <a:latin typeface="Times New Roman"/>
                <a:ea typeface="Times New Roman"/>
                <a:cs typeface="Times New Roman"/>
                <a:sym typeface="Times New Roman"/>
              </a:defRPr>
            </a:lvl1pPr>
          </a:lstStyle>
          <a:p>
            <a:r>
              <a:t>The term “local food” refers to the attributes of a given food item—How far did this tomato travel?—rather than the more systemic issues: What type of food system brought food to us? What is its impact? What kind of food system do we want to build? Framing this work as building community food systems is more effective.</a:t>
            </a:r>
          </a:p>
        </p:txBody>
      </p:sp>
      <p:sp>
        <p:nvSpPr>
          <p:cNvPr id="339" name="Ken Meter, Building Community Food Webs"/>
          <p:cNvSpPr txBox="1"/>
          <p:nvPr/>
        </p:nvSpPr>
        <p:spPr>
          <a:xfrm>
            <a:off x="11199855" y="11603000"/>
            <a:ext cx="12250217" cy="820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r>
              <a:rPr b="1"/>
              <a:t>Ken Meter</a:t>
            </a:r>
            <a:r>
              <a:t>, </a:t>
            </a:r>
            <a:r>
              <a:rPr i="1"/>
              <a:t>Building Community Food Webs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Recommended reading"/>
          <p:cNvSpPr txBox="1">
            <a:spLocks noGrp="1"/>
          </p:cNvSpPr>
          <p:nvPr>
            <p:ph type="title"/>
          </p:nvPr>
        </p:nvSpPr>
        <p:spPr>
          <a:prstGeom prst="rect">
            <a:avLst/>
          </a:prstGeom>
        </p:spPr>
        <p:txBody>
          <a:bodyPr/>
          <a:lstStyle/>
          <a:p>
            <a:r>
              <a:t>Recommended reading</a:t>
            </a:r>
          </a:p>
        </p:txBody>
      </p:sp>
      <p:sp>
        <p:nvSpPr>
          <p:cNvPr id="344" name="Purchase from your local bookseller or ThriftBooks.com"/>
          <p:cNvSpPr txBox="1">
            <a:spLocks noGrp="1"/>
          </p:cNvSpPr>
          <p:nvPr>
            <p:ph type="body" idx="21"/>
          </p:nvPr>
        </p:nvSpPr>
        <p:spPr>
          <a:xfrm>
            <a:off x="1206500" y="2355185"/>
            <a:ext cx="19506847"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p>
            <a:pPr defTabSz="767715">
              <a:defRPr sz="5673">
                <a:solidFill>
                  <a:srgbClr val="0433FF"/>
                </a:solidFill>
              </a:defRPr>
            </a:pPr>
            <a:r>
              <a:t>Purchase from your local bookseller or </a:t>
            </a:r>
            <a:r>
              <a:rPr u="sng">
                <a:hlinkClick r:id="rId2"/>
              </a:rPr>
              <a:t>ThriftBooks.com</a:t>
            </a:r>
          </a:p>
        </p:txBody>
      </p:sp>
      <p:sp>
        <p:nvSpPr>
          <p:cNvPr id="3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sp>
        <p:nvSpPr>
          <p:cNvPr id="346" name="Allan Reetz  allanreetz@outlook.com  +1-603-469-3141"/>
          <p:cNvSpPr txBox="1"/>
          <p:nvPr/>
        </p:nvSpPr>
        <p:spPr>
          <a:xfrm>
            <a:off x="967637" y="11723836"/>
            <a:ext cx="22448725" cy="11306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defTabSz="825500">
              <a:lnSpc>
                <a:spcPct val="100000"/>
              </a:lnSpc>
              <a:spcBef>
                <a:spcPts val="0"/>
              </a:spcBef>
              <a:defRPr sz="6800" b="1"/>
            </a:pPr>
            <a:r>
              <a:t>Allan Reetz  </a:t>
            </a:r>
            <a:r>
              <a:rPr u="sng">
                <a:hlinkClick r:id="rId3"/>
              </a:rPr>
              <a:t>allanreetz@outlook.com</a:t>
            </a:r>
            <a:r>
              <a:t>  +1-603-469-3141</a:t>
            </a:r>
          </a:p>
        </p:txBody>
      </p:sp>
      <p:pic>
        <p:nvPicPr>
          <p:cNvPr id="347" name="IMG_9867.jpg" descr="IMG_9867.jpg"/>
          <p:cNvPicPr>
            <a:picLocks noChangeAspect="1"/>
          </p:cNvPicPr>
          <p:nvPr/>
        </p:nvPicPr>
        <p:blipFill>
          <a:blip r:embed="rId4"/>
          <a:stretch>
            <a:fillRect/>
          </a:stretch>
        </p:blipFill>
        <p:spPr>
          <a:xfrm>
            <a:off x="3355230" y="3786609"/>
            <a:ext cx="17673540" cy="8020445"/>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Insights from the food shed"/>
          <p:cNvSpPr txBox="1">
            <a:spLocks noGrp="1"/>
          </p:cNvSpPr>
          <p:nvPr>
            <p:ph type="title"/>
          </p:nvPr>
        </p:nvSpPr>
        <p:spPr>
          <a:prstGeom prst="rect">
            <a:avLst/>
          </a:prstGeom>
        </p:spPr>
        <p:txBody>
          <a:bodyPr/>
          <a:lstStyle/>
          <a:p>
            <a:r>
              <a:t>Insights from the food shed</a:t>
            </a:r>
          </a:p>
        </p:txBody>
      </p:sp>
      <p:sp>
        <p:nvSpPr>
          <p:cNvPr id="188" name="Committed partner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Committed partners</a:t>
            </a:r>
          </a:p>
        </p:txBody>
      </p:sp>
      <p:sp>
        <p:nvSpPr>
          <p:cNvPr id="189" name="Anson Tebbetts, Vt. Secretary of Agriculture…"/>
          <p:cNvSpPr txBox="1">
            <a:spLocks noGrp="1"/>
          </p:cNvSpPr>
          <p:nvPr>
            <p:ph type="body" idx="1"/>
          </p:nvPr>
        </p:nvSpPr>
        <p:spPr>
          <a:xfrm>
            <a:off x="1206500" y="4248504"/>
            <a:ext cx="22345533" cy="8256012"/>
          </a:xfrm>
          <a:prstGeom prst="rect">
            <a:avLst/>
          </a:prstGeom>
        </p:spPr>
        <p:txBody>
          <a:bodyPr/>
          <a:lstStyle/>
          <a:p>
            <a:pPr marL="573023" indent="-573023" defTabSz="2292038">
              <a:lnSpc>
                <a:spcPct val="100000"/>
              </a:lnSpc>
              <a:spcBef>
                <a:spcPts val="4200"/>
              </a:spcBef>
              <a:defRPr sz="4512" b="1"/>
            </a:pPr>
            <a:r>
              <a:t>Anson Tebbetts, Vt. Secretary of Agriculture</a:t>
            </a:r>
          </a:p>
          <a:p>
            <a:pPr marL="573023" indent="-573023" defTabSz="2292038">
              <a:lnSpc>
                <a:spcPct val="100000"/>
              </a:lnSpc>
              <a:spcBef>
                <a:spcPts val="4200"/>
              </a:spcBef>
              <a:defRPr sz="4512" b="1">
                <a:solidFill>
                  <a:srgbClr val="0433FF"/>
                </a:solidFill>
              </a:defRPr>
            </a:pPr>
            <a:r>
              <a:t>Jacob Vincent, Hanover Co-op Associate Director of Merchandising</a:t>
            </a:r>
          </a:p>
          <a:p>
            <a:pPr marL="573023" indent="-573023" defTabSz="2292038">
              <a:lnSpc>
                <a:spcPct val="100000"/>
              </a:lnSpc>
              <a:spcBef>
                <a:spcPts val="4200"/>
              </a:spcBef>
              <a:defRPr sz="4512" b="1"/>
            </a:pPr>
            <a:r>
              <a:t>Jon Richardson, Hanover Co-op Receiving Manager and former dairy manager</a:t>
            </a:r>
          </a:p>
          <a:p>
            <a:pPr marL="573023" indent="-573023" defTabSz="2292038">
              <a:lnSpc>
                <a:spcPct val="100000"/>
              </a:lnSpc>
              <a:spcBef>
                <a:spcPts val="4200"/>
              </a:spcBef>
              <a:defRPr sz="4512" b="1">
                <a:solidFill>
                  <a:srgbClr val="0433FF"/>
                </a:solidFill>
              </a:defRPr>
            </a:pPr>
            <a:r>
              <a:t>Liz McNamara, McNamara Dairy, Plainfield, NH</a:t>
            </a:r>
          </a:p>
          <a:p>
            <a:pPr marL="573023" indent="-573023" defTabSz="2292038">
              <a:lnSpc>
                <a:spcPct val="100000"/>
              </a:lnSpc>
              <a:spcBef>
                <a:spcPts val="4200"/>
              </a:spcBef>
              <a:defRPr sz="4512" b="1"/>
            </a:pPr>
            <a:r>
              <a:t>Lauren Stevens, Co-owner &amp; Founder, Brownsville Butcher &amp; Pantry</a:t>
            </a:r>
          </a:p>
          <a:p>
            <a:pPr marL="573023" indent="-573023" defTabSz="2292038">
              <a:lnSpc>
                <a:spcPct val="100000"/>
              </a:lnSpc>
              <a:spcBef>
                <a:spcPts val="4200"/>
              </a:spcBef>
              <a:defRPr sz="4512" b="1">
                <a:solidFill>
                  <a:srgbClr val="0433FF"/>
                </a:solidFill>
              </a:defRPr>
            </a:pPr>
            <a:r>
              <a:t>Karin Ciofi, Executive Director, Vermont Specialty Foods Association</a:t>
            </a:r>
          </a:p>
          <a:p>
            <a:pPr marL="573023" indent="-573023" defTabSz="2292038">
              <a:lnSpc>
                <a:spcPct val="100000"/>
              </a:lnSpc>
              <a:spcBef>
                <a:spcPts val="4200"/>
              </a:spcBef>
              <a:defRPr sz="4512" b="1"/>
            </a:pPr>
            <a:r>
              <a:t>Annie Harlow, Local Food Systems Consultant</a:t>
            </a:r>
          </a:p>
        </p:txBody>
      </p:sp>
      <p:sp>
        <p:nvSpPr>
          <p:cNvPr id="190"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Hanover’s size &amp; history, and the value of small"/>
          <p:cNvSpPr txBox="1">
            <a:spLocks noGrp="1"/>
          </p:cNvSpPr>
          <p:nvPr>
            <p:ph type="title"/>
          </p:nvPr>
        </p:nvSpPr>
        <p:spPr>
          <a:prstGeom prst="rect">
            <a:avLst/>
          </a:prstGeom>
        </p:spPr>
        <p:txBody>
          <a:bodyPr/>
          <a:lstStyle>
            <a:lvl1pPr defTabSz="2292038">
              <a:defRPr sz="7990" spc="-159"/>
            </a:lvl1pPr>
          </a:lstStyle>
          <a:p>
            <a:r>
              <a:t>Hanover’s size &amp; history, and the value of small</a:t>
            </a:r>
          </a:p>
        </p:txBody>
      </p:sp>
      <p:sp>
        <p:nvSpPr>
          <p:cNvPr id="195" name="Our big stores are no better than a tiny independent store"/>
          <p:cNvSpPr txBox="1">
            <a:spLocks noGrp="1"/>
          </p:cNvSpPr>
          <p:nvPr>
            <p:ph type="body" idx="21"/>
          </p:nvPr>
        </p:nvSpPr>
        <p:spPr>
          <a:xfrm>
            <a:off x="1206500" y="2355185"/>
            <a:ext cx="21971000" cy="93478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Our big stores are </a:t>
            </a:r>
            <a:r>
              <a:rPr i="1"/>
              <a:t>no better</a:t>
            </a:r>
            <a:r>
              <a:t> than a tiny independent store</a:t>
            </a:r>
          </a:p>
        </p:txBody>
      </p:sp>
      <p:sp>
        <p:nvSpPr>
          <p:cNvPr id="196"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197" name="IMG_9808 2.JPG" descr="IMG_9808 2.JPG"/>
          <p:cNvPicPr>
            <a:picLocks noChangeAspect="1"/>
          </p:cNvPicPr>
          <p:nvPr/>
        </p:nvPicPr>
        <p:blipFill>
          <a:blip r:embed="rId3"/>
          <a:stretch>
            <a:fillRect/>
          </a:stretch>
        </p:blipFill>
        <p:spPr>
          <a:xfrm>
            <a:off x="1717145" y="3977332"/>
            <a:ext cx="7956999" cy="5967749"/>
          </a:xfrm>
          <a:prstGeom prst="rect">
            <a:avLst/>
          </a:prstGeom>
          <a:ln w="12700">
            <a:miter lim="400000"/>
          </a:ln>
        </p:spPr>
      </p:pic>
      <p:pic>
        <p:nvPicPr>
          <p:cNvPr id="198" name="IMG_9783.JPG" descr="IMG_9783.JPG"/>
          <p:cNvPicPr>
            <a:picLocks noChangeAspect="1"/>
          </p:cNvPicPr>
          <p:nvPr/>
        </p:nvPicPr>
        <p:blipFill>
          <a:blip r:embed="rId4"/>
          <a:stretch>
            <a:fillRect/>
          </a:stretch>
        </p:blipFill>
        <p:spPr>
          <a:xfrm>
            <a:off x="14167284" y="3588562"/>
            <a:ext cx="8147381" cy="6110536"/>
          </a:xfrm>
          <a:prstGeom prst="rect">
            <a:avLst/>
          </a:prstGeom>
          <a:ln w="12700">
            <a:miter lim="400000"/>
          </a:ln>
        </p:spPr>
      </p:pic>
      <p:pic>
        <p:nvPicPr>
          <p:cNvPr id="199" name="IMG_9818.jpg" descr="IMG_9818.jpg"/>
          <p:cNvPicPr>
            <a:picLocks noChangeAspect="1"/>
          </p:cNvPicPr>
          <p:nvPr/>
        </p:nvPicPr>
        <p:blipFill>
          <a:blip r:embed="rId5"/>
          <a:srcRect/>
          <a:stretch>
            <a:fillRect/>
          </a:stretch>
        </p:blipFill>
        <p:spPr>
          <a:xfrm>
            <a:off x="8431410" y="7299042"/>
            <a:ext cx="7521130" cy="5640847"/>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Local Statutes"/>
          <p:cNvSpPr txBox="1">
            <a:spLocks noGrp="1"/>
          </p:cNvSpPr>
          <p:nvPr>
            <p:ph type="title"/>
          </p:nvPr>
        </p:nvSpPr>
        <p:spPr>
          <a:prstGeom prst="rect">
            <a:avLst/>
          </a:prstGeom>
        </p:spPr>
        <p:txBody>
          <a:bodyPr/>
          <a:lstStyle/>
          <a:p>
            <a:r>
              <a:t>Local Statutes</a:t>
            </a:r>
          </a:p>
        </p:txBody>
      </p:sp>
      <p:sp>
        <p:nvSpPr>
          <p:cNvPr id="204" name="In-state only, or with border-town exception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In-state only, or with border-town exceptions</a:t>
            </a:r>
          </a:p>
        </p:txBody>
      </p:sp>
      <p:sp>
        <p:nvSpPr>
          <p:cNvPr id="205"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5</a:t>
            </a:fld>
            <a:endParaRPr/>
          </a:p>
        </p:txBody>
      </p:sp>
      <p:pic>
        <p:nvPicPr>
          <p:cNvPr id="207" name="IMG_9794 2.jpg" descr="IMG_9794 2.jpg"/>
          <p:cNvPicPr>
            <a:picLocks noChangeAspect="1"/>
          </p:cNvPicPr>
          <p:nvPr/>
        </p:nvPicPr>
        <p:blipFill>
          <a:blip r:embed="rId3"/>
          <a:srcRect l="2741" t="3732" r="6560" b="21676"/>
          <a:stretch>
            <a:fillRect/>
          </a:stretch>
        </p:blipFill>
        <p:spPr>
          <a:xfrm>
            <a:off x="844976" y="4062901"/>
            <a:ext cx="7564225" cy="4665695"/>
          </a:xfrm>
          <a:prstGeom prst="rect">
            <a:avLst/>
          </a:prstGeom>
          <a:ln w="12700">
            <a:miter lim="400000"/>
          </a:ln>
        </p:spPr>
      </p:pic>
      <p:pic>
        <p:nvPicPr>
          <p:cNvPr id="209" name="IMG_9788 2.jpg" descr="IMG_9788 2.jpg"/>
          <p:cNvPicPr>
            <a:picLocks noChangeAspect="1"/>
          </p:cNvPicPr>
          <p:nvPr/>
        </p:nvPicPr>
        <p:blipFill>
          <a:blip r:embed="rId4"/>
          <a:srcRect l="18825" r="12912" b="16832"/>
          <a:stretch>
            <a:fillRect/>
          </a:stretch>
        </p:blipFill>
        <p:spPr>
          <a:xfrm>
            <a:off x="15041822" y="3307742"/>
            <a:ext cx="7188268" cy="6568480"/>
          </a:xfrm>
          <a:prstGeom prst="rect">
            <a:avLst/>
          </a:prstGeom>
          <a:ln w="12700">
            <a:miter lim="400000"/>
          </a:ln>
        </p:spPr>
      </p:pic>
      <p:pic>
        <p:nvPicPr>
          <p:cNvPr id="208" name="IMG_9789.jpg" descr="IMG_9789.jpg"/>
          <p:cNvPicPr>
            <a:picLocks noChangeAspect="1"/>
          </p:cNvPicPr>
          <p:nvPr/>
        </p:nvPicPr>
        <p:blipFill>
          <a:blip r:embed="rId5"/>
          <a:srcRect l="12241" t="13297" r="4686" b="26690"/>
          <a:stretch>
            <a:fillRect/>
          </a:stretch>
        </p:blipFill>
        <p:spPr>
          <a:xfrm>
            <a:off x="8222154" y="6335486"/>
            <a:ext cx="7662298" cy="738051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Locally grown race to the bottom"/>
          <p:cNvSpPr txBox="1">
            <a:spLocks noGrp="1"/>
          </p:cNvSpPr>
          <p:nvPr>
            <p:ph type="title"/>
          </p:nvPr>
        </p:nvSpPr>
        <p:spPr>
          <a:prstGeom prst="rect">
            <a:avLst/>
          </a:prstGeom>
        </p:spPr>
        <p:txBody>
          <a:bodyPr/>
          <a:lstStyle/>
          <a:p>
            <a:r>
              <a:t>Locally grown race to the bottom</a:t>
            </a:r>
          </a:p>
        </p:txBody>
      </p:sp>
      <p:sp>
        <p:nvSpPr>
          <p:cNvPr id="214" name="It ended with the pumpkin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It ended with the pumpkins</a:t>
            </a:r>
          </a:p>
        </p:txBody>
      </p:sp>
      <p:sp>
        <p:nvSpPr>
          <p:cNvPr id="215"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16" name="pexels-mariya-eskina-555701080-34249220.jpg" descr="pexels-mariya-eskina-555701080-34249220.jpg"/>
          <p:cNvPicPr>
            <a:picLocks noChangeAspect="1"/>
          </p:cNvPicPr>
          <p:nvPr/>
        </p:nvPicPr>
        <p:blipFill>
          <a:blip r:embed="rId3"/>
          <a:stretch>
            <a:fillRect/>
          </a:stretch>
        </p:blipFill>
        <p:spPr>
          <a:xfrm>
            <a:off x="10799734" y="2528693"/>
            <a:ext cx="6622847" cy="993426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Growers Meeting"/>
          <p:cNvSpPr txBox="1">
            <a:spLocks noGrp="1"/>
          </p:cNvSpPr>
          <p:nvPr>
            <p:ph type="title"/>
          </p:nvPr>
        </p:nvSpPr>
        <p:spPr>
          <a:prstGeom prst="rect">
            <a:avLst/>
          </a:prstGeom>
        </p:spPr>
        <p:txBody>
          <a:bodyPr/>
          <a:lstStyle/>
          <a:p>
            <a:r>
              <a:t>Growers Meeting</a:t>
            </a:r>
          </a:p>
        </p:txBody>
      </p:sp>
      <p:sp>
        <p:nvSpPr>
          <p:cNvPr id="221" name="Patience, persistence &amp; practice"/>
          <p:cNvSpPr txBox="1">
            <a:spLocks noGrp="1"/>
          </p:cNvSpPr>
          <p:nvPr>
            <p:ph type="body" idx="21"/>
          </p:nvPr>
        </p:nvSpPr>
        <p:spPr>
          <a:xfrm>
            <a:off x="1206500" y="2372962"/>
            <a:ext cx="21971000" cy="24388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2438338">
              <a:lnSpc>
                <a:spcPct val="80000"/>
              </a:lnSpc>
              <a:defRPr sz="8500" spc="-170"/>
            </a:lvl1pPr>
          </a:lstStyle>
          <a:p>
            <a:r>
              <a:t>Patience, persistence &amp; practice</a:t>
            </a:r>
          </a:p>
        </p:txBody>
      </p:sp>
      <p:sp>
        <p:nvSpPr>
          <p:cNvPr id="222"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7</a:t>
            </a:fld>
            <a:endParaRPr/>
          </a:p>
        </p:txBody>
      </p:sp>
      <p:pic>
        <p:nvPicPr>
          <p:cNvPr id="223" name="IMG_7011.jpg" descr="IMG_7011.jpg"/>
          <p:cNvPicPr>
            <a:picLocks noChangeAspect="1"/>
          </p:cNvPicPr>
          <p:nvPr/>
        </p:nvPicPr>
        <p:blipFill>
          <a:blip r:embed="rId7"/>
          <a:stretch>
            <a:fillRect/>
          </a:stretch>
        </p:blipFill>
        <p:spPr>
          <a:xfrm>
            <a:off x="16597168" y="4196017"/>
            <a:ext cx="6455735" cy="8360985"/>
          </a:xfrm>
          <a:prstGeom prst="rect">
            <a:avLst/>
          </a:prstGeom>
          <a:ln w="12700">
            <a:miter lim="400000"/>
          </a:ln>
        </p:spPr>
      </p:pic>
      <p:pic>
        <p:nvPicPr>
          <p:cNvPr id="224" name="IMG_7003.jpg" descr="IMG_7003.jpg"/>
          <p:cNvPicPr>
            <a:picLocks noChangeAspect="1"/>
          </p:cNvPicPr>
          <p:nvPr/>
        </p:nvPicPr>
        <p:blipFill>
          <a:blip r:embed="rId8"/>
          <a:stretch>
            <a:fillRect/>
          </a:stretch>
        </p:blipFill>
        <p:spPr>
          <a:xfrm>
            <a:off x="8824734" y="5155451"/>
            <a:ext cx="7043679" cy="5282760"/>
          </a:xfrm>
          <a:prstGeom prst="rect">
            <a:avLst/>
          </a:prstGeom>
          <a:ln w="12700">
            <a:miter lim="400000"/>
          </a:ln>
        </p:spPr>
      </p:pic>
      <p:pic>
        <p:nvPicPr>
          <p:cNvPr id="225" name="IMG_6992.jpg" descr="IMG_6992.jpg"/>
          <p:cNvPicPr>
            <a:picLocks noChangeAspect="1"/>
          </p:cNvPicPr>
          <p:nvPr/>
        </p:nvPicPr>
        <p:blipFill>
          <a:blip r:embed="rId9"/>
          <a:stretch>
            <a:fillRect/>
          </a:stretch>
        </p:blipFill>
        <p:spPr>
          <a:xfrm>
            <a:off x="866961" y="4067350"/>
            <a:ext cx="7229018" cy="5581300"/>
          </a:xfrm>
          <a:prstGeom prst="rect">
            <a:avLst/>
          </a:prstGeom>
          <a:ln w="12700">
            <a:miter lim="400000"/>
          </a:ln>
        </p:spPr>
      </p:pic>
      <p:sp>
        <p:nvSpPr>
          <p:cNvPr id="226" name="“Hey neighbor, can you cover me?”"/>
          <p:cNvSpPr txBox="1"/>
          <p:nvPr/>
        </p:nvSpPr>
        <p:spPr>
          <a:xfrm>
            <a:off x="957981" y="10359999"/>
            <a:ext cx="14529068" cy="1143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a:defRPr sz="7000"/>
            </a:lvl1pPr>
          </a:lstStyle>
          <a:p>
            <a:r>
              <a:t>“Hey neighbor, can you cover me?”</a:t>
            </a:r>
          </a:p>
        </p:txBody>
      </p:sp>
      <p:pic>
        <p:nvPicPr>
          <p:cNvPr id="3" name="Growers MeetingLong.mp3">
            <a:hlinkClick r:id="" action="ppaction://media"/>
            <a:extLst>
              <a:ext uri="{FF2B5EF4-FFF2-40B4-BE49-F238E27FC236}">
                <a16:creationId xmlns:a16="http://schemas.microsoft.com/office/drawing/2014/main" id="{7051766F-731A-373C-961F-DA53FB7B7D5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15197" y="8782508"/>
            <a:ext cx="812800" cy="812800"/>
          </a:xfrm>
          <a:prstGeom prst="rect">
            <a:avLst/>
          </a:prstGeom>
        </p:spPr>
      </p:pic>
      <p:pic>
        <p:nvPicPr>
          <p:cNvPr id="4" name="Growers MeetingShort.mp3">
            <a:hlinkClick r:id="" action="ppaction://media"/>
            <a:extLst>
              <a:ext uri="{FF2B5EF4-FFF2-40B4-BE49-F238E27FC236}">
                <a16:creationId xmlns:a16="http://schemas.microsoft.com/office/drawing/2014/main" id="{30602994-B409-D0F8-AC9E-317D4665730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6597168" y="11503508"/>
            <a:ext cx="812800" cy="8128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12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29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he long road to local asparagus"/>
          <p:cNvSpPr txBox="1">
            <a:spLocks noGrp="1"/>
          </p:cNvSpPr>
          <p:nvPr>
            <p:ph type="title"/>
          </p:nvPr>
        </p:nvSpPr>
        <p:spPr>
          <a:prstGeom prst="rect">
            <a:avLst/>
          </a:prstGeom>
        </p:spPr>
        <p:txBody>
          <a:bodyPr/>
          <a:lstStyle/>
          <a:p>
            <a:r>
              <a:t>The long road to local asparagus</a:t>
            </a:r>
          </a:p>
        </p:txBody>
      </p:sp>
      <p:sp>
        <p:nvSpPr>
          <p:cNvPr id="231" name="And the history of Brussel sprouts"/>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And the history of Brussel sprouts</a:t>
            </a:r>
          </a:p>
        </p:txBody>
      </p:sp>
      <p:sp>
        <p:nvSpPr>
          <p:cNvPr id="232"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233" name="Co-op Food Store Local Master List 2025 (pg 1).pdf" descr="Co-op Food Store Local Master List 2025 (pg 1).pdf"/>
          <p:cNvPicPr>
            <a:picLocks noChangeAspect="1"/>
          </p:cNvPicPr>
          <p:nvPr/>
        </p:nvPicPr>
        <p:blipFill>
          <a:blip r:embed="rId3"/>
          <a:srcRect l="1665" t="13682" r="2566" b="45697"/>
          <a:stretch>
            <a:fillRect/>
          </a:stretch>
        </p:blipFill>
        <p:spPr>
          <a:xfrm>
            <a:off x="2830710" y="3238169"/>
            <a:ext cx="18722617" cy="1027682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Buyer Insights"/>
          <p:cNvSpPr txBox="1">
            <a:spLocks noGrp="1"/>
          </p:cNvSpPr>
          <p:nvPr>
            <p:ph type="title"/>
          </p:nvPr>
        </p:nvSpPr>
        <p:spPr>
          <a:prstGeom prst="rect">
            <a:avLst/>
          </a:prstGeom>
        </p:spPr>
        <p:txBody>
          <a:bodyPr/>
          <a:lstStyle/>
          <a:p>
            <a:r>
              <a:t>Buyer Insights</a:t>
            </a:r>
          </a:p>
        </p:txBody>
      </p:sp>
      <p:sp>
        <p:nvSpPr>
          <p:cNvPr id="238" name="Portal, Packaging, and Pricing"/>
          <p:cNvSpPr txBox="1">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Portal, Packaging, and Pricing</a:t>
            </a:r>
          </a:p>
        </p:txBody>
      </p:sp>
      <p:sp>
        <p:nvSpPr>
          <p:cNvPr id="239" name="Post-it Note Co-ops (somedays we wish we were one)…"/>
          <p:cNvSpPr txBox="1">
            <a:spLocks noGrp="1"/>
          </p:cNvSpPr>
          <p:nvPr>
            <p:ph type="body" idx="1"/>
          </p:nvPr>
        </p:nvSpPr>
        <p:spPr>
          <a:prstGeom prst="rect">
            <a:avLst/>
          </a:prstGeom>
        </p:spPr>
        <p:txBody>
          <a:bodyPr/>
          <a:lstStyle/>
          <a:p>
            <a:r>
              <a:t>Post-it Note Co-ops (somedays we wish we were one)</a:t>
            </a:r>
          </a:p>
          <a:p>
            <a:r>
              <a:t>Blended margins make local pricing work for everyone</a:t>
            </a:r>
          </a:p>
          <a:p>
            <a:r>
              <a:t>Think through the entire path for products; from back door to front door</a:t>
            </a:r>
          </a:p>
          <a:p>
            <a:r>
              <a:t>Create an environment for honest discussions, </a:t>
            </a:r>
            <a:r>
              <a:rPr i="1" u="sng"/>
              <a:t>not</a:t>
            </a:r>
            <a:r>
              <a:t> take it or leave it!</a:t>
            </a:r>
          </a:p>
          <a:p>
            <a:r>
              <a:t>Change for the next pandemic or other supply disruption</a:t>
            </a:r>
          </a:p>
          <a:p>
            <a:r>
              <a:t>LEADERSHIP IS BEING EXCITED, EVEN IF YOU’RE THE ONLY ONE.</a:t>
            </a:r>
          </a:p>
        </p:txBody>
      </p:sp>
      <p:sp>
        <p:nvSpPr>
          <p:cNvPr id="240" name="Slide Number"/>
          <p:cNvSpPr txBox="1">
            <a:spLocks noGrp="1"/>
          </p:cNvSpPr>
          <p:nvPr>
            <p:ph type="sldNum" sz="quarter" idx="2"/>
          </p:nvPr>
        </p:nvSpPr>
        <p:spPr>
          <a:xfrm>
            <a:off x="12065050" y="13080999"/>
            <a:ext cx="241403" cy="3746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TotalTime>
  <Words>1603</Words>
  <Application>Microsoft Macintosh PowerPoint</Application>
  <PresentationFormat>Custom</PresentationFormat>
  <Paragraphs>213</Paragraphs>
  <Slides>21</Slides>
  <Notes>20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Helvetica Neue</vt:lpstr>
      <vt:lpstr>Helvetica Neue Medium</vt:lpstr>
      <vt:lpstr>Times Roman</vt:lpstr>
      <vt:lpstr>21_BasicWhite</vt:lpstr>
      <vt:lpstr>Proven Ideas for  Local &amp; Regional Sourcing</vt:lpstr>
      <vt:lpstr>Concern for Community Matters.</vt:lpstr>
      <vt:lpstr>Insights from the food shed</vt:lpstr>
      <vt:lpstr>Hanover’s size &amp; history, and the value of small</vt:lpstr>
      <vt:lpstr>Local Statutes</vt:lpstr>
      <vt:lpstr>Locally grown race to the bottom</vt:lpstr>
      <vt:lpstr>Growers Meeting</vt:lpstr>
      <vt:lpstr>The long road to local asparagus</vt:lpstr>
      <vt:lpstr>Buyer Insights</vt:lpstr>
      <vt:lpstr>Receiving</vt:lpstr>
      <vt:lpstr>Are you finding what you need?</vt:lpstr>
      <vt:lpstr>The butcher, baker, and candlestick maker</vt:lpstr>
      <vt:lpstr>The Start-up</vt:lpstr>
      <vt:lpstr>Vendor’s View</vt:lpstr>
      <vt:lpstr>Food Hub Lessons</vt:lpstr>
      <vt:lpstr>A Consultant’s View</vt:lpstr>
      <vt:lpstr>Grains Grown Here</vt:lpstr>
      <vt:lpstr>Grain Success </vt:lpstr>
      <vt:lpstr> Odds &amp; Ends</vt:lpstr>
      <vt:lpstr>The Beginning</vt:lpstr>
      <vt:lpstr>Recommended reading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Allan R</cp:lastModifiedBy>
  <cp:revision>9</cp:revision>
  <dcterms:modified xsi:type="dcterms:W3CDTF">2026-04-28T15:52:12Z</dcterms:modified>
</cp:coreProperties>
</file>