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y="5143500" cx="9144000"/>
  <p:notesSz cx="6858000" cy="9144000"/>
  <p:embeddedFontLst>
    <p:embeddedFont>
      <p:font typeface="Roboto"/>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6E07E0B-5A23-45C6-9CC1-D5FC27986E5A}">
  <a:tblStyle styleId="{C6E07E0B-5A23-45C6-9CC1-D5FC27986E5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Roboto-regular.fntdata"/><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Roboto-italic.fntdata"/><Relationship Id="rId16" Type="http://schemas.openxmlformats.org/officeDocument/2006/relationships/slide" Target="slides/slide10.xml"/><Relationship Id="rId38" Type="http://schemas.openxmlformats.org/officeDocument/2006/relationships/font" Target="fonts/Roboto-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d725bf9727_2_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d725bf9727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Clr>
                <a:schemeClr val="dk1"/>
              </a:buClr>
              <a:buSzPts val="1100"/>
              <a:buFont typeface="Arial"/>
              <a:buNone/>
            </a:pPr>
            <a:r>
              <a:rPr lang="en"/>
              <a:t>Miller, M., Chang, J., Hirsch, R., Shi, J., Long, D. 2024. “Transportation Issues Affecting Independent Grocers and Fresh Food Distribution: A comparison study of urban and rural communities in the US”. Prepared for the US Department of Agriculture, Agricultural Marketing Service. https://doi.org/10.21231/3z69-mk36</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d725bf9727_2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d725bf9727_2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1200">
                <a:solidFill>
                  <a:schemeClr val="dk1"/>
                </a:solidFill>
                <a:latin typeface="Times New Roman"/>
                <a:ea typeface="Times New Roman"/>
                <a:cs typeface="Times New Roman"/>
                <a:sym typeface="Times New Roman"/>
              </a:rPr>
              <a:t>This map shows the thirty-mile radius around project stores and proximity to other local stores selling some fresh produce. 13 counties in the study region are Ashland, Bayfield, Burnett, Douglas, Forest, Iron, Langlade, Marinette, Menominee, Price, Rusk, Sawyer, Vilas.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d725bf9727_2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d725bf9727_2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e0405faba6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3e0405faba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d725bf972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d725bf972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d725bf9727_2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d725bf9727_2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e0405faba6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e0405faba6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d725bf972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d725bf972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d725bf9727_2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d725bf9727_2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80% of distribution costs are determined by infrastructure. This includes roadways designated for freight and policies that used to protect smaller regional distribution companies from big companies.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e66a872c1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e66a872c1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Park, K., R. Batcher, M. Gómez, A. B. Long, D. J. Mason, M. Petrella, and B. Tydings. 2025. “Wholesale Produce Markets: On-site Infrastructure Assessment.” Paper presented at the National Association of Produce Market Managers Conference, Detroit, MI, March 14.</a:t>
            </a:r>
            <a:r>
              <a:rPr lang="en">
                <a:solidFill>
                  <a:schemeClr val="dk1"/>
                </a:solidFill>
              </a:rPr>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e0405faba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e0405faba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State practices and policies shape rural freight capacity.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3d725bf9727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3d725bf9727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e0405faba6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e0405faba6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a:t>
            </a:r>
            <a:r>
              <a:rPr i="1" lang="en"/>
              <a:t>The Big Rig</a:t>
            </a:r>
            <a:r>
              <a:rPr lang="en"/>
              <a: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d725bf9727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3d725bf9727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 2000, 17% of food was delivered via LTL. Today?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d725bf9727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3d725bf9727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d725bf9727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d725bf9727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d725bf9727_2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d725bf9727_2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d725bf9727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3d725bf9727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d725bf9727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3d725bf9727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d725bf9727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3d725bf972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d725bf9727_2_18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d725bf9727_2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1961 National Farmers Union convention Washington DC - Who will control American agriculture? Fairway Foods and corporate farms? Or Family farms and rural businesses?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d725bf9727_2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d725bf9727_2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d725bf9727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d725bf9727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Blue text = quotes from grocers and distributors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d725bf9727_2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3d725bf9727_2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d725bf9727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d725bf9727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focus on materials movement, but the movement of information is key.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d725bf9727_2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d725bf9727_2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Digital business ecosystems are used by all the big companies. POS in the 90s gave vertically integrated companies a huge advantage in operations and logistics management, while investment in public data withered.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d725bf9727_2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3d725bf9727_2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t>Network centrality reveals: Vulnerabilities, Bottlenecks, Concentration risks. Perishable meats, prepared foods (mostly dairy), bakery, produce. </a:t>
            </a:r>
            <a:endParaRPr/>
          </a:p>
          <a:p>
            <a:pPr indent="0" lvl="0" marL="0" rtl="0" algn="l">
              <a:spcBef>
                <a:spcPts val="120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d725bf9727_2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3d725bf9727_2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 just the US, but worldwide.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d725bf9727_2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d725bf9727_2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Another try at produce availability. Orange and red of grave concern.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d725bf9727_2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d725bf9727_2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23.png"/><Relationship Id="rId5" Type="http://schemas.openxmlformats.org/officeDocument/2006/relationships/image" Target="../media/image14.png"/><Relationship Id="rId6"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12.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21.png"/><Relationship Id="rId5" Type="http://schemas.openxmlformats.org/officeDocument/2006/relationships/image" Target="../media/image8.png"/><Relationship Id="rId6" Type="http://schemas.openxmlformats.org/officeDocument/2006/relationships/image" Target="../media/image4.png"/><Relationship Id="rId7"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1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16.png"/><Relationship Id="rId5" Type="http://schemas.openxmlformats.org/officeDocument/2006/relationships/hyperlink" Target="https://iopscience.iop.org/article/10.1088/2976-601X/add01c" TargetMode="External"/><Relationship Id="rId6" Type="http://schemas.openxmlformats.org/officeDocument/2006/relationships/hyperlink" Target="https://iopscience.iop.org/article/10.1088/2976-601X/add01c"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455025"/>
            <a:ext cx="8520600" cy="1207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380"/>
              <a:t>Cold Chain Wholesale Distribution: </a:t>
            </a:r>
            <a:endParaRPr sz="3380"/>
          </a:p>
          <a:p>
            <a:pPr indent="0" lvl="0" marL="0" rtl="0" algn="ctr">
              <a:spcBef>
                <a:spcPts val="0"/>
              </a:spcBef>
              <a:spcAft>
                <a:spcPts val="0"/>
              </a:spcAft>
              <a:buSzPts val="990"/>
              <a:buNone/>
            </a:pPr>
            <a:r>
              <a:rPr lang="en" sz="3380"/>
              <a:t>Results from a Northern Wisconsin Study</a:t>
            </a:r>
            <a:endParaRPr sz="3380"/>
          </a:p>
        </p:txBody>
      </p:sp>
      <p:sp>
        <p:nvSpPr>
          <p:cNvPr id="55" name="Google Shape;55;p13"/>
          <p:cNvSpPr txBox="1"/>
          <p:nvPr>
            <p:ph idx="1" type="subTitle"/>
          </p:nvPr>
        </p:nvSpPr>
        <p:spPr>
          <a:xfrm>
            <a:off x="311700" y="2241775"/>
            <a:ext cx="8520600" cy="1656900"/>
          </a:xfrm>
          <a:prstGeom prst="rect">
            <a:avLst/>
          </a:prstGeom>
        </p:spPr>
        <p:txBody>
          <a:bodyPr anchorCtr="0" anchor="t" bIns="91425" lIns="91425" spcFirstLastPara="1" rIns="91425" wrap="square" tIns="91425">
            <a:noAutofit/>
          </a:bodyPr>
          <a:lstStyle/>
          <a:p>
            <a:pPr indent="0" lvl="0" marL="0" rtl="0" algn="ctr">
              <a:lnSpc>
                <a:spcPct val="90000"/>
              </a:lnSpc>
              <a:spcBef>
                <a:spcPts val="0"/>
              </a:spcBef>
              <a:spcAft>
                <a:spcPts val="0"/>
              </a:spcAft>
              <a:buSzPts val="523"/>
              <a:buNone/>
            </a:pPr>
            <a:r>
              <a:rPr lang="en" sz="2130"/>
              <a:t>May 6, 2026</a:t>
            </a:r>
            <a:endParaRPr sz="2130"/>
          </a:p>
          <a:p>
            <a:pPr indent="0" lvl="0" marL="0" rtl="0" algn="ctr">
              <a:lnSpc>
                <a:spcPct val="90000"/>
              </a:lnSpc>
              <a:spcBef>
                <a:spcPts val="0"/>
              </a:spcBef>
              <a:spcAft>
                <a:spcPts val="0"/>
              </a:spcAft>
              <a:buSzPts val="523"/>
              <a:buNone/>
            </a:pPr>
            <a:r>
              <a:rPr lang="en" sz="2130"/>
              <a:t>National Rural Grocery Summit</a:t>
            </a:r>
            <a:endParaRPr sz="2130"/>
          </a:p>
          <a:p>
            <a:pPr indent="0" lvl="0" marL="0" rtl="0" algn="ctr">
              <a:lnSpc>
                <a:spcPct val="90000"/>
              </a:lnSpc>
              <a:spcBef>
                <a:spcPts val="0"/>
              </a:spcBef>
              <a:spcAft>
                <a:spcPts val="0"/>
              </a:spcAft>
              <a:buSzPts val="523"/>
              <a:buNone/>
            </a:pPr>
            <a:r>
              <a:rPr lang="en" sz="2130"/>
              <a:t>Fargo, North Dakota</a:t>
            </a:r>
            <a:endParaRPr sz="2130"/>
          </a:p>
          <a:p>
            <a:pPr indent="0" lvl="0" marL="0" rtl="0" algn="ctr">
              <a:lnSpc>
                <a:spcPct val="90000"/>
              </a:lnSpc>
              <a:spcBef>
                <a:spcPts val="0"/>
              </a:spcBef>
              <a:spcAft>
                <a:spcPts val="0"/>
              </a:spcAft>
              <a:buSzPts val="523"/>
              <a:buNone/>
            </a:pPr>
            <a:r>
              <a:t/>
            </a:r>
            <a:endParaRPr sz="2130"/>
          </a:p>
          <a:p>
            <a:pPr indent="0" lvl="0" marL="0" rtl="0" algn="ctr">
              <a:lnSpc>
                <a:spcPct val="90000"/>
              </a:lnSpc>
              <a:spcBef>
                <a:spcPts val="0"/>
              </a:spcBef>
              <a:spcAft>
                <a:spcPts val="0"/>
              </a:spcAft>
              <a:buSzPts val="523"/>
              <a:buNone/>
            </a:pPr>
            <a:r>
              <a:rPr lang="en" sz="2130"/>
              <a:t>Michelle Miller</a:t>
            </a:r>
            <a:endParaRPr sz="2130"/>
          </a:p>
          <a:p>
            <a:pPr indent="0" lvl="0" marL="0" rtl="0" algn="ctr">
              <a:lnSpc>
                <a:spcPct val="90000"/>
              </a:lnSpc>
              <a:spcBef>
                <a:spcPts val="0"/>
              </a:spcBef>
              <a:spcAft>
                <a:spcPts val="0"/>
              </a:spcAft>
              <a:buSzPts val="523"/>
              <a:buNone/>
            </a:pPr>
            <a:r>
              <a:rPr lang="en" sz="2130"/>
              <a:t>University of Wisconsin </a:t>
            </a:r>
            <a:endParaRPr sz="2130"/>
          </a:p>
          <a:p>
            <a:pPr indent="0" lvl="0" marL="0" rtl="0" algn="ctr">
              <a:lnSpc>
                <a:spcPct val="90000"/>
              </a:lnSpc>
              <a:spcBef>
                <a:spcPts val="0"/>
              </a:spcBef>
              <a:spcAft>
                <a:spcPts val="0"/>
              </a:spcAft>
              <a:buSzPts val="523"/>
              <a:buNone/>
            </a:pPr>
            <a:r>
              <a:rPr lang="en" sz="2130"/>
              <a:t>Center for Integrated Agricultural Systems</a:t>
            </a:r>
            <a:endParaRPr sz="2130"/>
          </a:p>
          <a:p>
            <a:pPr indent="0" lvl="0" marL="0" rtl="0" algn="ctr">
              <a:lnSpc>
                <a:spcPct val="90000"/>
              </a:lnSpc>
              <a:spcBef>
                <a:spcPts val="0"/>
              </a:spcBef>
              <a:spcAft>
                <a:spcPts val="0"/>
              </a:spcAft>
              <a:buSzPts val="523"/>
              <a:buNone/>
            </a:pPr>
            <a:r>
              <a:rPr lang="en" sz="2130"/>
              <a:t>Intelligent CI with Computational Learning in the Environment</a:t>
            </a:r>
            <a:endParaRPr sz="2130"/>
          </a:p>
        </p:txBody>
      </p:sp>
      <p:pic>
        <p:nvPicPr>
          <p:cNvPr id="56" name="Google Shape;56;p13"/>
          <p:cNvPicPr preferRelativeResize="0"/>
          <p:nvPr/>
        </p:nvPicPr>
        <p:blipFill rotWithShape="1">
          <a:blip r:embed="rId3">
            <a:alphaModFix/>
          </a:blip>
          <a:srcRect b="0" l="0" r="0" t="0"/>
          <a:stretch/>
        </p:blipFill>
        <p:spPr>
          <a:xfrm>
            <a:off x="215000" y="2606013"/>
            <a:ext cx="1255800" cy="1207488"/>
          </a:xfrm>
          <a:prstGeom prst="rect">
            <a:avLst/>
          </a:prstGeom>
          <a:noFill/>
          <a:ln>
            <a:noFill/>
          </a:ln>
        </p:spPr>
      </p:pic>
      <p:pic>
        <p:nvPicPr>
          <p:cNvPr id="57" name="Google Shape;57;p13"/>
          <p:cNvPicPr preferRelativeResize="0"/>
          <p:nvPr/>
        </p:nvPicPr>
        <p:blipFill>
          <a:blip r:embed="rId4">
            <a:alphaModFix/>
          </a:blip>
          <a:stretch>
            <a:fillRect/>
          </a:stretch>
        </p:blipFill>
        <p:spPr>
          <a:xfrm>
            <a:off x="7539413" y="2380863"/>
            <a:ext cx="1131375" cy="1586374"/>
          </a:xfrm>
          <a:prstGeom prst="rect">
            <a:avLst/>
          </a:prstGeom>
          <a:noFill/>
          <a:ln>
            <a:noFill/>
          </a:ln>
        </p:spPr>
      </p:pic>
      <p:sp>
        <p:nvSpPr>
          <p:cNvPr id="58" name="Google Shape;58;p13"/>
          <p:cNvSpPr txBox="1"/>
          <p:nvPr/>
        </p:nvSpPr>
        <p:spPr>
          <a:xfrm>
            <a:off x="7595025" y="396725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rPr>
              <a:t>CIAS.WISC.EDU</a:t>
            </a:r>
            <a:endParaRPr sz="1000">
              <a:solidFill>
                <a:schemeClr val="dk2"/>
              </a:solidFill>
            </a:endParaRPr>
          </a:p>
        </p:txBody>
      </p:sp>
      <p:sp>
        <p:nvSpPr>
          <p:cNvPr id="59" name="Google Shape;59;p13"/>
          <p:cNvSpPr txBox="1"/>
          <p:nvPr/>
        </p:nvSpPr>
        <p:spPr>
          <a:xfrm>
            <a:off x="215000" y="3813500"/>
            <a:ext cx="1255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rPr>
              <a:t>ICICLE.OSU.EDU</a:t>
            </a:r>
            <a:endParaRPr sz="10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22"/>
          <p:cNvPicPr preferRelativeResize="0"/>
          <p:nvPr/>
        </p:nvPicPr>
        <p:blipFill>
          <a:blip r:embed="rId3">
            <a:alphaModFix/>
          </a:blip>
          <a:stretch>
            <a:fillRect/>
          </a:stretch>
        </p:blipFill>
        <p:spPr>
          <a:xfrm>
            <a:off x="3113875" y="1258303"/>
            <a:ext cx="6030124" cy="3672196"/>
          </a:xfrm>
          <a:prstGeom prst="rect">
            <a:avLst/>
          </a:prstGeom>
          <a:noFill/>
          <a:ln>
            <a:noFill/>
          </a:ln>
        </p:spPr>
      </p:pic>
      <p:sp>
        <p:nvSpPr>
          <p:cNvPr id="157" name="Google Shape;157;p22"/>
          <p:cNvSpPr txBox="1"/>
          <p:nvPr/>
        </p:nvSpPr>
        <p:spPr>
          <a:xfrm>
            <a:off x="288175" y="2760650"/>
            <a:ext cx="2314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Store selection</a:t>
            </a:r>
            <a:endParaRPr sz="1800">
              <a:solidFill>
                <a:schemeClr val="dk2"/>
              </a:solidFill>
            </a:endParaRPr>
          </a:p>
        </p:txBody>
      </p:sp>
      <p:sp>
        <p:nvSpPr>
          <p:cNvPr id="158" name="Google Shape;158;p22"/>
          <p:cNvSpPr txBox="1"/>
          <p:nvPr/>
        </p:nvSpPr>
        <p:spPr>
          <a:xfrm>
            <a:off x="288175" y="3159125"/>
            <a:ext cx="2825700" cy="1693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lang="en">
                <a:solidFill>
                  <a:schemeClr val="dk2"/>
                </a:solidFill>
              </a:rPr>
              <a:t>Population under 1600</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SNAP eligible</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244 stores </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6 superstores</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47 groceries</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~4/county</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3 off major highway</a:t>
            </a:r>
            <a:endParaRPr>
              <a:solidFill>
                <a:schemeClr val="dk2"/>
              </a:solidFill>
            </a:endParaRPr>
          </a:p>
        </p:txBody>
      </p:sp>
      <p:sp>
        <p:nvSpPr>
          <p:cNvPr id="159" name="Google Shape;159;p22"/>
          <p:cNvSpPr txBox="1"/>
          <p:nvPr/>
        </p:nvSpPr>
        <p:spPr>
          <a:xfrm>
            <a:off x="288175" y="923775"/>
            <a:ext cx="3469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County characteristics</a:t>
            </a:r>
            <a:endParaRPr sz="1800">
              <a:solidFill>
                <a:schemeClr val="dk2"/>
              </a:solidFill>
            </a:endParaRPr>
          </a:p>
        </p:txBody>
      </p:sp>
      <p:sp>
        <p:nvSpPr>
          <p:cNvPr id="160" name="Google Shape;160;p22"/>
          <p:cNvSpPr txBox="1"/>
          <p:nvPr/>
        </p:nvSpPr>
        <p:spPr>
          <a:xfrm>
            <a:off x="161125" y="1357375"/>
            <a:ext cx="30798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lang="en">
                <a:solidFill>
                  <a:schemeClr val="dk2"/>
                </a:solidFill>
              </a:rPr>
              <a:t>Food insecurity &gt;12%</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Pop </a:t>
            </a:r>
            <a:r>
              <a:rPr lang="en">
                <a:solidFill>
                  <a:schemeClr val="dk2"/>
                </a:solidFill>
              </a:rPr>
              <a:t>density</a:t>
            </a:r>
            <a:r>
              <a:rPr lang="en">
                <a:solidFill>
                  <a:schemeClr val="dk2"/>
                </a:solidFill>
              </a:rPr>
              <a:t> 6-30 ppl/sq mi</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Frontier And Remote ⅔ of zip codes</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Level four FAR 55%</a:t>
            </a:r>
            <a:endParaRPr>
              <a:solidFill>
                <a:schemeClr val="dk2"/>
              </a:solidFill>
            </a:endParaRPr>
          </a:p>
          <a:p>
            <a:pPr indent="0" lvl="0" marL="0" rtl="0" algn="l">
              <a:spcBef>
                <a:spcPts val="0"/>
              </a:spcBef>
              <a:spcAft>
                <a:spcPts val="0"/>
              </a:spcAft>
              <a:buNone/>
            </a:pPr>
            <a:r>
              <a:t/>
            </a:r>
            <a:endParaRPr>
              <a:solidFill>
                <a:schemeClr val="dk2"/>
              </a:solidFill>
            </a:endParaRPr>
          </a:p>
        </p:txBody>
      </p:sp>
      <p:sp>
        <p:nvSpPr>
          <p:cNvPr id="161" name="Google Shape;161;p22"/>
          <p:cNvSpPr txBox="1"/>
          <p:nvPr/>
        </p:nvSpPr>
        <p:spPr>
          <a:xfrm>
            <a:off x="377950" y="177025"/>
            <a:ext cx="7071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rPr>
              <a:t>What is happening in rural Wisconsin?</a:t>
            </a:r>
            <a:endParaRPr sz="30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3"/>
          <p:cNvSpPr txBox="1"/>
          <p:nvPr/>
        </p:nvSpPr>
        <p:spPr>
          <a:xfrm>
            <a:off x="94625" y="439550"/>
            <a:ext cx="90234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rPr>
              <a:t>Interviews with grocers, distributors, others</a:t>
            </a:r>
            <a:endParaRPr sz="3000">
              <a:solidFill>
                <a:schemeClr val="dk1"/>
              </a:solidFill>
            </a:endParaRPr>
          </a:p>
        </p:txBody>
      </p:sp>
      <p:sp>
        <p:nvSpPr>
          <p:cNvPr id="167" name="Google Shape;167;p23"/>
          <p:cNvSpPr txBox="1"/>
          <p:nvPr/>
        </p:nvSpPr>
        <p:spPr>
          <a:xfrm>
            <a:off x="1478825" y="1322075"/>
            <a:ext cx="54516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Market concentration in retail &amp; wholesale</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Access to capital</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Dollar stores and supercenters</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Few distributors</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Power to negotiate terms</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rPr lang="en" sz="1800">
                <a:solidFill>
                  <a:schemeClr val="dk2"/>
                </a:solidFill>
              </a:rPr>
              <a:t>Cold chain &amp; fleet constraints</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Service thresholds</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Infrastructure location</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Road conditions</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Refrigerated LTL regulation changes</a:t>
            </a:r>
            <a:endParaRPr sz="18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4"/>
          <p:cNvSpPr txBox="1"/>
          <p:nvPr/>
        </p:nvSpPr>
        <p:spPr>
          <a:xfrm>
            <a:off x="634600" y="1346200"/>
            <a:ext cx="2726100" cy="1431600"/>
          </a:xfrm>
          <a:prstGeom prst="rect">
            <a:avLst/>
          </a:prstGeom>
          <a:noFill/>
          <a:ln>
            <a:noFill/>
          </a:ln>
        </p:spPr>
        <p:txBody>
          <a:bodyPr anchorCtr="0" anchor="t" bIns="91425" lIns="91425" spcFirstLastPara="1" rIns="91425" wrap="square" tIns="91425">
            <a:spAutoFit/>
          </a:bodyPr>
          <a:lstStyle/>
          <a:p>
            <a:pPr indent="0" lvl="0" marL="12700" marR="12700" rtl="0" algn="l">
              <a:lnSpc>
                <a:spcPct val="115000"/>
              </a:lnSpc>
              <a:spcBef>
                <a:spcPts val="0"/>
              </a:spcBef>
              <a:spcAft>
                <a:spcPts val="1800"/>
              </a:spcAft>
              <a:buClr>
                <a:schemeClr val="dk1"/>
              </a:buClr>
              <a:buSzPts val="1100"/>
              <a:buFont typeface="Arial"/>
              <a:buNone/>
            </a:pPr>
            <a:r>
              <a:rPr i="1" lang="en" sz="1200">
                <a:solidFill>
                  <a:srgbClr val="4A86E8"/>
                </a:solidFill>
                <a:latin typeface="Times New Roman"/>
                <a:ea typeface="Times New Roman"/>
                <a:cs typeface="Times New Roman"/>
                <a:sym typeface="Times New Roman"/>
              </a:rPr>
              <a:t>“Yeah, we'll have three vendors waiting to get to that dock on Thursday morning. So, it's hectic, but they're pretty good about waiting for each other, though we would like to </a:t>
            </a:r>
            <a:r>
              <a:rPr b="1" i="1" lang="en" sz="1200">
                <a:solidFill>
                  <a:srgbClr val="4A86E8"/>
                </a:solidFill>
                <a:latin typeface="Times New Roman"/>
                <a:ea typeface="Times New Roman"/>
                <a:cs typeface="Times New Roman"/>
                <a:sym typeface="Times New Roman"/>
              </a:rPr>
              <a:t>eventually maybe</a:t>
            </a:r>
            <a:r>
              <a:rPr i="1" lang="en" sz="1200">
                <a:solidFill>
                  <a:srgbClr val="4A86E8"/>
                </a:solidFill>
                <a:latin typeface="Times New Roman"/>
                <a:ea typeface="Times New Roman"/>
                <a:cs typeface="Times New Roman"/>
                <a:sym typeface="Times New Roman"/>
              </a:rPr>
              <a:t> upgrade our space.” – medium grocer</a:t>
            </a:r>
            <a:endParaRPr i="1" sz="1200">
              <a:solidFill>
                <a:srgbClr val="4A86E8"/>
              </a:solidFill>
              <a:latin typeface="Times New Roman"/>
              <a:ea typeface="Times New Roman"/>
              <a:cs typeface="Times New Roman"/>
              <a:sym typeface="Times New Roman"/>
            </a:endParaRPr>
          </a:p>
        </p:txBody>
      </p:sp>
      <p:sp>
        <p:nvSpPr>
          <p:cNvPr id="173" name="Google Shape;173;p24"/>
          <p:cNvSpPr txBox="1"/>
          <p:nvPr/>
        </p:nvSpPr>
        <p:spPr>
          <a:xfrm>
            <a:off x="318875" y="297500"/>
            <a:ext cx="4325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rPr>
              <a:t>Access to capital</a:t>
            </a:r>
            <a:endParaRPr sz="3000">
              <a:solidFill>
                <a:schemeClr val="dk1"/>
              </a:solidFill>
            </a:endParaRPr>
          </a:p>
        </p:txBody>
      </p:sp>
      <p:sp>
        <p:nvSpPr>
          <p:cNvPr id="174" name="Google Shape;174;p24"/>
          <p:cNvSpPr txBox="1"/>
          <p:nvPr/>
        </p:nvSpPr>
        <p:spPr>
          <a:xfrm>
            <a:off x="6702150" y="839650"/>
            <a:ext cx="2275500" cy="3555600"/>
          </a:xfrm>
          <a:prstGeom prst="rect">
            <a:avLst/>
          </a:prstGeom>
          <a:noFill/>
          <a:ln>
            <a:noFill/>
          </a:ln>
        </p:spPr>
        <p:txBody>
          <a:bodyPr anchorCtr="0" anchor="t" bIns="91425" lIns="91425" spcFirstLastPara="1" rIns="91425" wrap="square" tIns="91425">
            <a:spAutoFit/>
          </a:bodyPr>
          <a:lstStyle/>
          <a:p>
            <a:pPr indent="0" lvl="0" marL="12700" marR="12700" rtl="0" algn="l">
              <a:lnSpc>
                <a:spcPct val="115000"/>
              </a:lnSpc>
              <a:spcBef>
                <a:spcPts val="1800"/>
              </a:spcBef>
              <a:spcAft>
                <a:spcPts val="1800"/>
              </a:spcAft>
              <a:buNone/>
            </a:pPr>
            <a:r>
              <a:rPr i="1" lang="en" sz="1200">
                <a:solidFill>
                  <a:srgbClr val="4A86E8"/>
                </a:solidFill>
                <a:latin typeface="Times New Roman"/>
                <a:ea typeface="Times New Roman"/>
                <a:cs typeface="Times New Roman"/>
                <a:sym typeface="Times New Roman"/>
              </a:rPr>
              <a:t>“You know, the independent grocers, that concerns me the most, because I see the independent grocers </a:t>
            </a:r>
            <a:r>
              <a:rPr b="1" i="1" lang="en" sz="1200">
                <a:solidFill>
                  <a:srgbClr val="4A86E8"/>
                </a:solidFill>
                <a:latin typeface="Times New Roman"/>
                <a:ea typeface="Times New Roman"/>
                <a:cs typeface="Times New Roman"/>
                <a:sym typeface="Times New Roman"/>
              </a:rPr>
              <a:t>just don't have the capital to stick back into their stores</a:t>
            </a:r>
            <a:r>
              <a:rPr i="1" lang="en" sz="1200">
                <a:solidFill>
                  <a:srgbClr val="4A86E8"/>
                </a:solidFill>
                <a:latin typeface="Times New Roman"/>
                <a:ea typeface="Times New Roman"/>
                <a:cs typeface="Times New Roman"/>
                <a:sym typeface="Times New Roman"/>
              </a:rPr>
              <a:t>. And over time, the business that they do have doesn't have the value to be able to generate a new facility or the upkeep that's necessary. So, we see a lot more of those small grocers going out of business, or they're fortunate to sell to a larger group that actually has the capital that tried to stick into the facility.” --large distributor</a:t>
            </a:r>
            <a:endParaRPr sz="1200">
              <a:solidFill>
                <a:srgbClr val="4A86E8"/>
              </a:solidFill>
              <a:latin typeface="Times New Roman"/>
              <a:ea typeface="Times New Roman"/>
              <a:cs typeface="Times New Roman"/>
              <a:sym typeface="Times New Roman"/>
            </a:endParaRPr>
          </a:p>
        </p:txBody>
      </p:sp>
      <p:sp>
        <p:nvSpPr>
          <p:cNvPr id="175" name="Google Shape;175;p24"/>
          <p:cNvSpPr txBox="1"/>
          <p:nvPr/>
        </p:nvSpPr>
        <p:spPr>
          <a:xfrm>
            <a:off x="634600" y="3132275"/>
            <a:ext cx="26844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solidFill>
                  <a:schemeClr val="accent1"/>
                </a:solidFill>
                <a:latin typeface="Times New Roman"/>
                <a:ea typeface="Times New Roman"/>
                <a:cs typeface="Times New Roman"/>
                <a:sym typeface="Times New Roman"/>
              </a:rPr>
              <a:t>“...small towns need their own stores. They are a gathering spot for people and are part of the heart of the community.” –large grocer</a:t>
            </a:r>
            <a:endParaRPr i="1" sz="1200">
              <a:solidFill>
                <a:schemeClr val="accent1"/>
              </a:solidFill>
              <a:latin typeface="Times New Roman"/>
              <a:ea typeface="Times New Roman"/>
              <a:cs typeface="Times New Roman"/>
              <a:sym typeface="Times New Roman"/>
            </a:endParaRPr>
          </a:p>
        </p:txBody>
      </p:sp>
      <p:sp>
        <p:nvSpPr>
          <p:cNvPr id="176" name="Google Shape;176;p24"/>
          <p:cNvSpPr txBox="1"/>
          <p:nvPr/>
        </p:nvSpPr>
        <p:spPr>
          <a:xfrm>
            <a:off x="3626525" y="1062850"/>
            <a:ext cx="2809800" cy="283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accent1"/>
                </a:solidFill>
              </a:rPr>
              <a:t>The story:</a:t>
            </a:r>
            <a:endParaRPr sz="1800">
              <a:solidFill>
                <a:schemeClr val="accent1"/>
              </a:solidFill>
            </a:endParaRPr>
          </a:p>
          <a:p>
            <a:pPr indent="-317500" lvl="0" marL="457200" rtl="0" algn="l">
              <a:spcBef>
                <a:spcPts val="0"/>
              </a:spcBef>
              <a:spcAft>
                <a:spcPts val="0"/>
              </a:spcAft>
              <a:buClr>
                <a:schemeClr val="dk2"/>
              </a:buClr>
              <a:buSzPts val="1400"/>
              <a:buChar char="●"/>
            </a:pPr>
            <a:r>
              <a:rPr lang="en">
                <a:solidFill>
                  <a:schemeClr val="dk2"/>
                </a:solidFill>
              </a:rPr>
              <a:t>No mention of financing, expansion</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Improvements </a:t>
            </a:r>
            <a:endParaRPr>
              <a:solidFill>
                <a:schemeClr val="dk2"/>
              </a:solidFill>
            </a:endParaRPr>
          </a:p>
          <a:p>
            <a:pPr indent="-317500" lvl="1" marL="914400" rtl="0" algn="l">
              <a:spcBef>
                <a:spcPts val="0"/>
              </a:spcBef>
              <a:spcAft>
                <a:spcPts val="0"/>
              </a:spcAft>
              <a:buClr>
                <a:schemeClr val="dk2"/>
              </a:buClr>
              <a:buSzPts val="1400"/>
              <a:buChar char="○"/>
            </a:pPr>
            <a:r>
              <a:rPr lang="en">
                <a:solidFill>
                  <a:schemeClr val="dk2"/>
                </a:solidFill>
              </a:rPr>
              <a:t>Self-financed</a:t>
            </a:r>
            <a:endParaRPr>
              <a:solidFill>
                <a:schemeClr val="dk2"/>
              </a:solidFill>
            </a:endParaRPr>
          </a:p>
          <a:p>
            <a:pPr indent="-317500" lvl="1" marL="914400" rtl="0" algn="l">
              <a:spcBef>
                <a:spcPts val="0"/>
              </a:spcBef>
              <a:spcAft>
                <a:spcPts val="0"/>
              </a:spcAft>
              <a:buClr>
                <a:schemeClr val="dk2"/>
              </a:buClr>
              <a:buSzPts val="1400"/>
              <a:buChar char="○"/>
            </a:pPr>
            <a:r>
              <a:rPr lang="en">
                <a:solidFill>
                  <a:schemeClr val="dk2"/>
                </a:solidFill>
              </a:rPr>
              <a:t>Incremental</a:t>
            </a:r>
            <a:endParaRPr>
              <a:solidFill>
                <a:schemeClr val="dk2"/>
              </a:solidFill>
            </a:endParaRPr>
          </a:p>
          <a:p>
            <a:pPr indent="-317500" lvl="1" marL="914400" rtl="0" algn="l">
              <a:spcBef>
                <a:spcPts val="0"/>
              </a:spcBef>
              <a:spcAft>
                <a:spcPts val="0"/>
              </a:spcAft>
              <a:buClr>
                <a:schemeClr val="dk2"/>
              </a:buClr>
              <a:buSzPts val="1400"/>
              <a:buChar char="○"/>
            </a:pPr>
            <a:r>
              <a:rPr lang="en">
                <a:solidFill>
                  <a:schemeClr val="dk2"/>
                </a:solidFill>
              </a:rPr>
              <a:t>Capacity-driven</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Capital access implicity constrained</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Grocers cautiously optimistic for future</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Distributors pessimistic</a:t>
            </a:r>
            <a:endParaRPr sz="18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5"/>
          <p:cNvSpPr txBox="1"/>
          <p:nvPr/>
        </p:nvSpPr>
        <p:spPr>
          <a:xfrm>
            <a:off x="283900" y="87875"/>
            <a:ext cx="8616900" cy="923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3000">
                <a:solidFill>
                  <a:schemeClr val="dk1"/>
                </a:solidFill>
              </a:rPr>
              <a:t>Independent Grocers Have So Little Leverage</a:t>
            </a:r>
            <a:endParaRPr sz="1800">
              <a:solidFill>
                <a:schemeClr val="dk1"/>
              </a:solidFill>
            </a:endParaRPr>
          </a:p>
          <a:p>
            <a:pPr indent="0" lvl="0" marL="0" rtl="0" algn="l">
              <a:lnSpc>
                <a:spcPct val="142857"/>
              </a:lnSpc>
              <a:spcBef>
                <a:spcPts val="0"/>
              </a:spcBef>
              <a:spcAft>
                <a:spcPts val="0"/>
              </a:spcAft>
              <a:buNone/>
            </a:pPr>
            <a:r>
              <a:rPr i="1" lang="en" sz="1800">
                <a:solidFill>
                  <a:srgbClr val="1B786F"/>
                </a:solidFill>
              </a:rPr>
              <a:t>Concentration upstream and downstream squeezes independents</a:t>
            </a:r>
            <a:endParaRPr sz="1800">
              <a:solidFill>
                <a:srgbClr val="1B786F"/>
              </a:solidFill>
            </a:endParaRPr>
          </a:p>
        </p:txBody>
      </p:sp>
      <p:sp>
        <p:nvSpPr>
          <p:cNvPr id="182" name="Google Shape;182;p25"/>
          <p:cNvSpPr txBox="1"/>
          <p:nvPr/>
        </p:nvSpPr>
        <p:spPr>
          <a:xfrm>
            <a:off x="283900" y="3391400"/>
            <a:ext cx="3000000" cy="1431600"/>
          </a:xfrm>
          <a:prstGeom prst="rect">
            <a:avLst/>
          </a:prstGeom>
          <a:noFill/>
          <a:ln>
            <a:noFill/>
          </a:ln>
        </p:spPr>
        <p:txBody>
          <a:bodyPr anchorCtr="0" anchor="t" bIns="91425" lIns="91425" spcFirstLastPara="1" rIns="91425" wrap="square" tIns="91425">
            <a:spAutoFit/>
          </a:bodyPr>
          <a:lstStyle/>
          <a:p>
            <a:pPr indent="12700" lvl="0" marL="177800" rtl="0" algn="l">
              <a:lnSpc>
                <a:spcPct val="115000"/>
              </a:lnSpc>
              <a:spcBef>
                <a:spcPts val="1000"/>
              </a:spcBef>
              <a:spcAft>
                <a:spcPts val="1000"/>
              </a:spcAft>
              <a:buNone/>
            </a:pPr>
            <a:r>
              <a:rPr i="1" lang="en" sz="1200">
                <a:solidFill>
                  <a:srgbClr val="4A86E8"/>
                </a:solidFill>
                <a:latin typeface="Times New Roman"/>
                <a:ea typeface="Times New Roman"/>
                <a:cs typeface="Times New Roman"/>
                <a:sym typeface="Times New Roman"/>
              </a:rPr>
              <a:t>“One of my father's philosophies that I've tried to maintain is to keep two suppliers in as many places as you can, two in milk, two in meat, two in produce, because they keep each other a little more honest.”</a:t>
            </a:r>
            <a:r>
              <a:rPr lang="en" sz="1200">
                <a:solidFill>
                  <a:srgbClr val="4A86E8"/>
                </a:solidFill>
                <a:latin typeface="Times New Roman"/>
                <a:ea typeface="Times New Roman"/>
                <a:cs typeface="Times New Roman"/>
                <a:sym typeface="Times New Roman"/>
              </a:rPr>
              <a:t>- large independent grocer</a:t>
            </a:r>
            <a:endParaRPr sz="1200">
              <a:solidFill>
                <a:srgbClr val="4A86E8"/>
              </a:solidFill>
              <a:latin typeface="Times New Roman"/>
              <a:ea typeface="Times New Roman"/>
              <a:cs typeface="Times New Roman"/>
              <a:sym typeface="Times New Roman"/>
            </a:endParaRPr>
          </a:p>
        </p:txBody>
      </p:sp>
      <p:sp>
        <p:nvSpPr>
          <p:cNvPr id="183" name="Google Shape;183;p25"/>
          <p:cNvSpPr txBox="1"/>
          <p:nvPr/>
        </p:nvSpPr>
        <p:spPr>
          <a:xfrm>
            <a:off x="283900" y="1311875"/>
            <a:ext cx="3000000" cy="7941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1000"/>
              </a:spcAft>
              <a:buNone/>
            </a:pPr>
            <a:r>
              <a:rPr lang="en" sz="1200">
                <a:solidFill>
                  <a:srgbClr val="4A86E8"/>
                </a:solidFill>
                <a:latin typeface="Times New Roman"/>
                <a:ea typeface="Times New Roman"/>
                <a:cs typeface="Times New Roman"/>
                <a:sym typeface="Times New Roman"/>
              </a:rPr>
              <a:t>“</a:t>
            </a:r>
            <a:r>
              <a:rPr i="1" lang="en" sz="1200">
                <a:solidFill>
                  <a:srgbClr val="4A86E8"/>
                </a:solidFill>
                <a:latin typeface="Times New Roman"/>
                <a:ea typeface="Times New Roman"/>
                <a:cs typeface="Times New Roman"/>
                <a:sym typeface="Times New Roman"/>
              </a:rPr>
              <a:t>Industry needs to adjust to communities and not communities to industry</a:t>
            </a:r>
            <a:r>
              <a:rPr lang="en" sz="1200">
                <a:solidFill>
                  <a:srgbClr val="4A86E8"/>
                </a:solidFill>
                <a:latin typeface="Times New Roman"/>
                <a:ea typeface="Times New Roman"/>
                <a:cs typeface="Times New Roman"/>
                <a:sym typeface="Times New Roman"/>
              </a:rPr>
              <a:t>”. – Food bank CEO</a:t>
            </a:r>
            <a:endParaRPr sz="1200">
              <a:solidFill>
                <a:srgbClr val="4A86E8"/>
              </a:solidFill>
              <a:latin typeface="Times New Roman"/>
              <a:ea typeface="Times New Roman"/>
              <a:cs typeface="Times New Roman"/>
              <a:sym typeface="Times New Roman"/>
            </a:endParaRPr>
          </a:p>
        </p:txBody>
      </p:sp>
      <p:sp>
        <p:nvSpPr>
          <p:cNvPr id="184" name="Google Shape;184;p25"/>
          <p:cNvSpPr txBox="1"/>
          <p:nvPr/>
        </p:nvSpPr>
        <p:spPr>
          <a:xfrm>
            <a:off x="236950" y="2208563"/>
            <a:ext cx="3000000" cy="1006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1000"/>
              </a:spcAft>
              <a:buClr>
                <a:schemeClr val="dk1"/>
              </a:buClr>
              <a:buSzPts val="1100"/>
              <a:buFont typeface="Arial"/>
              <a:buNone/>
            </a:pPr>
            <a:r>
              <a:rPr i="1" lang="en" sz="1200">
                <a:solidFill>
                  <a:srgbClr val="4A86E8"/>
                </a:solidFill>
                <a:latin typeface="Times New Roman"/>
                <a:ea typeface="Times New Roman"/>
                <a:cs typeface="Times New Roman"/>
                <a:sym typeface="Times New Roman"/>
              </a:rPr>
              <a:t>“...distant corporate store headquarters are driving decisions that affect our community’s access to food.”</a:t>
            </a:r>
            <a:r>
              <a:rPr lang="en" sz="1200">
                <a:solidFill>
                  <a:srgbClr val="4A86E8"/>
                </a:solidFill>
                <a:latin typeface="Times New Roman"/>
                <a:ea typeface="Times New Roman"/>
                <a:cs typeface="Times New Roman"/>
                <a:sym typeface="Times New Roman"/>
              </a:rPr>
              <a:t> - a food pantry volunteer</a:t>
            </a:r>
            <a:endParaRPr sz="1200">
              <a:solidFill>
                <a:srgbClr val="4A86E8"/>
              </a:solidFill>
              <a:latin typeface="Times New Roman"/>
              <a:ea typeface="Times New Roman"/>
              <a:cs typeface="Times New Roman"/>
              <a:sym typeface="Times New Roman"/>
            </a:endParaRPr>
          </a:p>
        </p:txBody>
      </p:sp>
      <p:sp>
        <p:nvSpPr>
          <p:cNvPr id="185" name="Google Shape;185;p25"/>
          <p:cNvSpPr txBox="1"/>
          <p:nvPr/>
        </p:nvSpPr>
        <p:spPr>
          <a:xfrm>
            <a:off x="5869900" y="2936275"/>
            <a:ext cx="3000000" cy="2087100"/>
          </a:xfrm>
          <a:prstGeom prst="rect">
            <a:avLst/>
          </a:prstGeom>
          <a:noFill/>
          <a:ln>
            <a:noFill/>
          </a:ln>
        </p:spPr>
        <p:txBody>
          <a:bodyPr anchorCtr="0" anchor="t" bIns="91425" lIns="91425" spcFirstLastPara="1" rIns="91425" wrap="square" tIns="91425">
            <a:spAutoFit/>
          </a:bodyPr>
          <a:lstStyle/>
          <a:p>
            <a:pPr indent="0" lvl="0" marL="469900" marR="12700" rtl="0" algn="l">
              <a:lnSpc>
                <a:spcPct val="115000"/>
              </a:lnSpc>
              <a:spcBef>
                <a:spcPts val="0"/>
              </a:spcBef>
              <a:spcAft>
                <a:spcPts val="0"/>
              </a:spcAft>
              <a:buNone/>
            </a:pPr>
            <a:r>
              <a:rPr i="1" lang="en" sz="1200">
                <a:solidFill>
                  <a:srgbClr val="4A86E8"/>
                </a:solidFill>
                <a:latin typeface="Times New Roman"/>
                <a:ea typeface="Times New Roman"/>
                <a:cs typeface="Times New Roman"/>
                <a:sym typeface="Times New Roman"/>
              </a:rPr>
              <a:t>“With the cooperative is a whole bunch of independence, we own the stock, and we're sitting on the Board, and we tell them how to run things. So essentially, we are the wholesaler in a way.” – large independent grocer referring to a cooperative distributor.</a:t>
            </a:r>
            <a:endParaRPr i="1" sz="1200">
              <a:solidFill>
                <a:srgbClr val="4A86E8"/>
              </a:solidFill>
              <a:latin typeface="Times New Roman"/>
              <a:ea typeface="Times New Roman"/>
              <a:cs typeface="Times New Roman"/>
              <a:sym typeface="Times New Roman"/>
            </a:endParaRPr>
          </a:p>
          <a:p>
            <a:pPr indent="0" lvl="0" marL="469900" marR="12700" rtl="0" algn="l">
              <a:lnSpc>
                <a:spcPct val="115000"/>
              </a:lnSpc>
              <a:spcBef>
                <a:spcPts val="1800"/>
              </a:spcBef>
              <a:spcAft>
                <a:spcPts val="1800"/>
              </a:spcAft>
              <a:buNone/>
            </a:pPr>
            <a:r>
              <a:t/>
            </a:r>
            <a:endParaRPr i="1" sz="1200">
              <a:solidFill>
                <a:srgbClr val="4A86E8"/>
              </a:solidFill>
              <a:latin typeface="Times New Roman"/>
              <a:ea typeface="Times New Roman"/>
              <a:cs typeface="Times New Roman"/>
              <a:sym typeface="Times New Roman"/>
            </a:endParaRPr>
          </a:p>
        </p:txBody>
      </p:sp>
      <p:sp>
        <p:nvSpPr>
          <p:cNvPr id="186" name="Google Shape;186;p25"/>
          <p:cNvSpPr txBox="1"/>
          <p:nvPr/>
        </p:nvSpPr>
        <p:spPr>
          <a:xfrm>
            <a:off x="3206350" y="1449075"/>
            <a:ext cx="3373200" cy="326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accent1"/>
                </a:solidFill>
              </a:rPr>
              <a:t>The story:</a:t>
            </a:r>
            <a:r>
              <a:rPr lang="en" sz="1200">
                <a:solidFill>
                  <a:schemeClr val="dk1"/>
                </a:solidFill>
              </a:rPr>
              <a:t>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2001 merger of a </a:t>
            </a:r>
            <a:r>
              <a:rPr lang="en" sz="1200">
                <a:solidFill>
                  <a:schemeClr val="dk1"/>
                </a:solidFill>
              </a:rPr>
              <a:t>regional coop and family distributor (Copps &amp; Roundy’s)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Sold to Chicago venture capitalists in 2002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IPO 2012</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Purchased by Kroger 2015</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Kroger is fourth largest grocer, behind Walmart, Amazon and Costco                     </a:t>
            </a:r>
            <a:endParaRPr sz="1200">
              <a:solidFill>
                <a:schemeClr val="dk1"/>
              </a:solidFill>
            </a:endParaRPr>
          </a:p>
          <a:p>
            <a:pPr indent="0" lvl="0" marL="457200" rtl="0" algn="l">
              <a:spcBef>
                <a:spcPts val="0"/>
              </a:spcBef>
              <a:spcAft>
                <a:spcPts val="0"/>
              </a:spcAft>
              <a:buNone/>
            </a:pPr>
            <a:r>
              <a:t/>
            </a:r>
            <a:endParaRPr sz="1200">
              <a:solidFill>
                <a:schemeClr val="dk1"/>
              </a:solidFill>
            </a:endParaRPr>
          </a:p>
          <a:p>
            <a:pPr indent="0" lvl="0" marL="457200" rtl="0" algn="l">
              <a:spcBef>
                <a:spcPts val="0"/>
              </a:spcBef>
              <a:spcAft>
                <a:spcPts val="0"/>
              </a:spcAft>
              <a:buNone/>
            </a:pPr>
            <a:r>
              <a:t/>
            </a:r>
            <a:endParaRPr sz="1200">
              <a:solidFill>
                <a:schemeClr val="dk1"/>
              </a:solidFill>
            </a:endParaRPr>
          </a:p>
          <a:p>
            <a:pPr indent="0" lvl="0" marL="457200" rtl="0" algn="l">
              <a:spcBef>
                <a:spcPts val="0"/>
              </a:spcBef>
              <a:spcAft>
                <a:spcPts val="0"/>
              </a:spcAft>
              <a:buNone/>
            </a:pPr>
            <a:r>
              <a:t/>
            </a:r>
            <a:endParaRPr sz="1200">
              <a:solidFill>
                <a:schemeClr val="dk1"/>
              </a:solidFill>
            </a:endParaRPr>
          </a:p>
          <a:p>
            <a:pPr indent="0" lvl="0" marL="457200" rtl="0" algn="l">
              <a:spcBef>
                <a:spcPts val="0"/>
              </a:spcBef>
              <a:spcAft>
                <a:spcPts val="0"/>
              </a:spcAft>
              <a:buNone/>
            </a:pPr>
            <a:r>
              <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Affiliated Foods Midwest</a:t>
            </a:r>
            <a:endParaRPr sz="1200">
              <a:solidFill>
                <a:schemeClr val="dk1"/>
              </a:solidFill>
            </a:endParaRPr>
          </a:p>
          <a:p>
            <a:pPr indent="-317500" lvl="0" marL="457200" rtl="0" algn="l">
              <a:spcBef>
                <a:spcPts val="0"/>
              </a:spcBef>
              <a:spcAft>
                <a:spcPts val="0"/>
              </a:spcAft>
              <a:buClr>
                <a:schemeClr val="dk1"/>
              </a:buClr>
              <a:buSzPts val="1400"/>
              <a:buChar char="●"/>
            </a:pPr>
            <a:r>
              <a:rPr lang="en" sz="1200">
                <a:solidFill>
                  <a:schemeClr val="dk1"/>
                </a:solidFill>
              </a:rPr>
              <a:t>Merged with cooperative Associated Wholesale Grocers (AWG) in 2016</a:t>
            </a:r>
            <a:r>
              <a:rPr lang="en" sz="1100">
                <a:solidFill>
                  <a:schemeClr val="dk1"/>
                </a:solidFill>
              </a:rPr>
              <a:t> </a:t>
            </a:r>
            <a:endParaRPr/>
          </a:p>
        </p:txBody>
      </p:sp>
      <p:sp>
        <p:nvSpPr>
          <p:cNvPr id="187" name="Google Shape;187;p25"/>
          <p:cNvSpPr/>
          <p:nvPr/>
        </p:nvSpPr>
        <p:spPr>
          <a:xfrm>
            <a:off x="4690575" y="3334375"/>
            <a:ext cx="289500" cy="637800"/>
          </a:xfrm>
          <a:prstGeom prst="downArrow">
            <a:avLst>
              <a:gd fmla="val 50000" name="adj1"/>
              <a:gd fmla="val 50000" name="adj2"/>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6"/>
          <p:cNvSpPr txBox="1"/>
          <p:nvPr/>
        </p:nvSpPr>
        <p:spPr>
          <a:xfrm>
            <a:off x="311700" y="2064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000000"/>
                </a:solidFill>
              </a:rPr>
              <a:t>Power dynamics in network relationships</a:t>
            </a:r>
            <a:r>
              <a:rPr lang="en" sz="2420">
                <a:solidFill>
                  <a:srgbClr val="000000"/>
                </a:solidFill>
              </a:rPr>
              <a:t> </a:t>
            </a:r>
            <a:endParaRPr sz="2420">
              <a:solidFill>
                <a:srgbClr val="000000"/>
              </a:solidFill>
            </a:endParaRPr>
          </a:p>
          <a:p>
            <a:pPr indent="0" lvl="0" marL="0" rtl="0" algn="l">
              <a:spcBef>
                <a:spcPts val="0"/>
              </a:spcBef>
              <a:spcAft>
                <a:spcPts val="0"/>
              </a:spcAft>
              <a:buNone/>
            </a:pPr>
            <a:r>
              <a:rPr i="1" lang="en" sz="1800">
                <a:solidFill>
                  <a:srgbClr val="1B786F"/>
                </a:solidFill>
              </a:rPr>
              <a:t>How are trade offs negotiated within the structure? </a:t>
            </a:r>
            <a:endParaRPr i="1" sz="1800">
              <a:solidFill>
                <a:srgbClr val="1B786F"/>
              </a:solidFill>
            </a:endParaRPr>
          </a:p>
        </p:txBody>
      </p:sp>
      <p:sp>
        <p:nvSpPr>
          <p:cNvPr id="193" name="Google Shape;193;p26"/>
          <p:cNvSpPr txBox="1"/>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t/>
            </a:r>
            <a:endParaRPr sz="1800">
              <a:solidFill>
                <a:srgbClr val="595959"/>
              </a:solidFill>
            </a:endParaRPr>
          </a:p>
          <a:p>
            <a:pPr indent="0" lvl="0" marL="0" rtl="0" algn="l">
              <a:lnSpc>
                <a:spcPct val="115000"/>
              </a:lnSpc>
              <a:spcBef>
                <a:spcPts val="1200"/>
              </a:spcBef>
              <a:spcAft>
                <a:spcPts val="1200"/>
              </a:spcAft>
              <a:buNone/>
            </a:pPr>
            <a:r>
              <a:t/>
            </a:r>
            <a:endParaRPr sz="1800">
              <a:solidFill>
                <a:srgbClr val="595959"/>
              </a:solidFill>
            </a:endParaRPr>
          </a:p>
        </p:txBody>
      </p:sp>
      <p:pic>
        <p:nvPicPr>
          <p:cNvPr id="194" name="Google Shape;194;p26"/>
          <p:cNvPicPr preferRelativeResize="0"/>
          <p:nvPr/>
        </p:nvPicPr>
        <p:blipFill>
          <a:blip r:embed="rId3">
            <a:alphaModFix/>
          </a:blip>
          <a:stretch>
            <a:fillRect/>
          </a:stretch>
        </p:blipFill>
        <p:spPr>
          <a:xfrm>
            <a:off x="1449800" y="1152475"/>
            <a:ext cx="6414675" cy="3461800"/>
          </a:xfrm>
          <a:prstGeom prst="rect">
            <a:avLst/>
          </a:prstGeom>
          <a:noFill/>
          <a:ln>
            <a:noFill/>
          </a:ln>
        </p:spPr>
      </p:pic>
      <p:sp>
        <p:nvSpPr>
          <p:cNvPr id="195" name="Google Shape;195;p26"/>
          <p:cNvSpPr txBox="1"/>
          <p:nvPr/>
        </p:nvSpPr>
        <p:spPr>
          <a:xfrm>
            <a:off x="2656675" y="4568875"/>
            <a:ext cx="39168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000000"/>
                </a:solidFill>
              </a:rPr>
              <a:t>Choi, T.Y., 2023. The Nature of Supply Networks. Oxford University Press</a:t>
            </a:r>
            <a:endParaRPr sz="900"/>
          </a:p>
        </p:txBody>
      </p:sp>
      <p:cxnSp>
        <p:nvCxnSpPr>
          <p:cNvPr id="196" name="Google Shape;196;p26"/>
          <p:cNvCxnSpPr/>
          <p:nvPr/>
        </p:nvCxnSpPr>
        <p:spPr>
          <a:xfrm>
            <a:off x="361700" y="2849525"/>
            <a:ext cx="1068900" cy="729900"/>
          </a:xfrm>
          <a:prstGeom prst="straightConnector1">
            <a:avLst/>
          </a:prstGeom>
          <a:noFill/>
          <a:ln cap="flat" cmpd="sng" w="76200">
            <a:solidFill>
              <a:srgbClr val="FF0000"/>
            </a:solidFill>
            <a:prstDash val="solid"/>
            <a:round/>
            <a:headEnd len="med" w="med" type="none"/>
            <a:tailEnd len="med" w="med" type="none"/>
          </a:ln>
        </p:spPr>
      </p:cxnSp>
      <p:cxnSp>
        <p:nvCxnSpPr>
          <p:cNvPr id="197" name="Google Shape;197;p26"/>
          <p:cNvCxnSpPr>
            <a:stCxn id="194" idx="1"/>
          </p:cNvCxnSpPr>
          <p:nvPr/>
        </p:nvCxnSpPr>
        <p:spPr>
          <a:xfrm flipH="1">
            <a:off x="361700" y="2883375"/>
            <a:ext cx="1088100" cy="729300"/>
          </a:xfrm>
          <a:prstGeom prst="straightConnector1">
            <a:avLst/>
          </a:prstGeom>
          <a:noFill/>
          <a:ln cap="flat" cmpd="sng" w="76200">
            <a:solidFill>
              <a:srgbClr val="FF0000"/>
            </a:solidFill>
            <a:prstDash val="solid"/>
            <a:round/>
            <a:headEnd len="med" w="med" type="none"/>
            <a:tailEnd len="med" w="med" type="none"/>
          </a:ln>
        </p:spPr>
      </p:cxnSp>
      <p:sp>
        <p:nvSpPr>
          <p:cNvPr id="198" name="Google Shape;198;p26"/>
          <p:cNvSpPr txBox="1"/>
          <p:nvPr/>
        </p:nvSpPr>
        <p:spPr>
          <a:xfrm>
            <a:off x="142375" y="3784550"/>
            <a:ext cx="173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(rural is here)</a:t>
            </a:r>
            <a:endParaRPr sz="1800">
              <a:solidFill>
                <a:schemeClr val="dk2"/>
              </a:solidFill>
            </a:endParaRPr>
          </a:p>
        </p:txBody>
      </p:sp>
      <p:sp>
        <p:nvSpPr>
          <p:cNvPr id="199" name="Google Shape;199;p26"/>
          <p:cNvSpPr txBox="1"/>
          <p:nvPr/>
        </p:nvSpPr>
        <p:spPr>
          <a:xfrm>
            <a:off x="142375" y="2340900"/>
            <a:ext cx="1690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2"/>
                </a:solidFill>
              </a:rPr>
              <a:t>Non-competitive</a:t>
            </a:r>
            <a:endParaRPr sz="15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7"/>
          <p:cNvSpPr txBox="1"/>
          <p:nvPr/>
        </p:nvSpPr>
        <p:spPr>
          <a:xfrm>
            <a:off x="656875" y="322875"/>
            <a:ext cx="7698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rPr>
              <a:t>Antitrust: Robinson-Patman Act of 1936</a:t>
            </a:r>
            <a:endParaRPr sz="3000">
              <a:solidFill>
                <a:schemeClr val="dk1"/>
              </a:solidFill>
            </a:endParaRPr>
          </a:p>
        </p:txBody>
      </p:sp>
      <p:sp>
        <p:nvSpPr>
          <p:cNvPr id="205" name="Google Shape;205;p27"/>
          <p:cNvSpPr txBox="1"/>
          <p:nvPr/>
        </p:nvSpPr>
        <p:spPr>
          <a:xfrm>
            <a:off x="1141125" y="969375"/>
            <a:ext cx="6189900" cy="40635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2"/>
              </a:buClr>
              <a:buSzPts val="1800"/>
              <a:buChar char="●"/>
            </a:pPr>
            <a:r>
              <a:rPr lang="en" sz="1800">
                <a:solidFill>
                  <a:schemeClr val="dk2"/>
                </a:solidFill>
              </a:rPr>
              <a:t>1890 - Sherman Act prohibits monopolies and anticompetitive business practices that restrain interstate or foreign trade, esp. oil and railroads.</a:t>
            </a:r>
            <a:endParaRPr sz="1800">
              <a:solidFill>
                <a:schemeClr val="dk2"/>
              </a:solidFill>
            </a:endParaRPr>
          </a:p>
          <a:p>
            <a:pPr indent="0" lvl="0" marL="45720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1912 - Clayton Act defined prohibited anticompetitive practices: price discrimination, exclusive dealing, tying arrangements, and anti-competitive mergers.</a:t>
            </a:r>
            <a:endParaRPr sz="1800">
              <a:solidFill>
                <a:schemeClr val="dk2"/>
              </a:solidFill>
            </a:endParaRPr>
          </a:p>
          <a:p>
            <a:pPr indent="0" lvl="0" marL="45720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1936 - Robinson-Patman Act to prohibits suppliers from offering better prices or services to large retailers over small businesses. Violations: unfair discounts, allowances, or services offered on commodities.</a:t>
            </a:r>
            <a:endParaRPr sz="1800">
              <a:solidFill>
                <a:schemeClr val="dk2"/>
              </a:solidFill>
            </a:endParaRPr>
          </a:p>
          <a:p>
            <a:pPr indent="0" lvl="0" marL="45720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1940s-60s - Strongly enforced</a:t>
            </a:r>
            <a:endParaRPr sz="1800">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8"/>
          <p:cNvSpPr txBox="1"/>
          <p:nvPr/>
        </p:nvSpPr>
        <p:spPr>
          <a:xfrm>
            <a:off x="297950" y="390450"/>
            <a:ext cx="7644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1"/>
                </a:solidFill>
              </a:rPr>
              <a:t>Distributors aren’t the villain - they are constrained, too.</a:t>
            </a:r>
            <a:endParaRPr sz="2400">
              <a:solidFill>
                <a:schemeClr val="dk1"/>
              </a:solidFill>
            </a:endParaRPr>
          </a:p>
        </p:txBody>
      </p:sp>
      <p:sp>
        <p:nvSpPr>
          <p:cNvPr id="211" name="Google Shape;211;p28"/>
          <p:cNvSpPr txBox="1"/>
          <p:nvPr/>
        </p:nvSpPr>
        <p:spPr>
          <a:xfrm>
            <a:off x="0" y="944550"/>
            <a:ext cx="5015400" cy="3966600"/>
          </a:xfrm>
          <a:prstGeom prst="rect">
            <a:avLst/>
          </a:prstGeom>
          <a:noFill/>
          <a:ln>
            <a:noFill/>
          </a:ln>
        </p:spPr>
        <p:txBody>
          <a:bodyPr anchorCtr="0" anchor="t" bIns="91425" lIns="91425" spcFirstLastPara="1" rIns="91425" wrap="square" tIns="91425">
            <a:spAutoFit/>
          </a:bodyPr>
          <a:lstStyle/>
          <a:p>
            <a:pPr indent="0" lvl="0" marL="635000" rtl="0" algn="l">
              <a:lnSpc>
                <a:spcPct val="115000"/>
              </a:lnSpc>
              <a:spcBef>
                <a:spcPts val="0"/>
              </a:spcBef>
              <a:spcAft>
                <a:spcPts val="800"/>
              </a:spcAft>
              <a:buNone/>
            </a:pPr>
            <a:r>
              <a:rPr i="1" lang="en" sz="1800">
                <a:solidFill>
                  <a:srgbClr val="4A86E8"/>
                </a:solidFill>
                <a:latin typeface="Times New Roman"/>
                <a:ea typeface="Times New Roman"/>
                <a:cs typeface="Times New Roman"/>
                <a:sym typeface="Times New Roman"/>
              </a:rPr>
              <a:t>“The driver has 11 hours of driving time to go round trip. And if we're delivering all the way up to like Bayfield, and then trying to come home, it's like, yeah, the driver could do that in one day, if that was the only stop on the truck. But to be profitable, we need multiple stops on the truck. So that's why a lot of those really far out ones, we're not really interested in, because they don't take sufficient enough volume to make it profitable for us, right? Because we work on a per case markup.”</a:t>
            </a:r>
            <a:r>
              <a:rPr lang="en" sz="1800">
                <a:solidFill>
                  <a:srgbClr val="4A86E8"/>
                </a:solidFill>
                <a:latin typeface="Times New Roman"/>
                <a:ea typeface="Times New Roman"/>
                <a:cs typeface="Times New Roman"/>
                <a:sym typeface="Times New Roman"/>
              </a:rPr>
              <a:t> - midsize distributor</a:t>
            </a:r>
            <a:endParaRPr sz="1800">
              <a:solidFill>
                <a:srgbClr val="4A86E8"/>
              </a:solidFill>
              <a:latin typeface="Times New Roman"/>
              <a:ea typeface="Times New Roman"/>
              <a:cs typeface="Times New Roman"/>
              <a:sym typeface="Times New Roman"/>
            </a:endParaRPr>
          </a:p>
        </p:txBody>
      </p:sp>
      <p:pic>
        <p:nvPicPr>
          <p:cNvPr id="212" name="Google Shape;212;p28"/>
          <p:cNvPicPr preferRelativeResize="0"/>
          <p:nvPr/>
        </p:nvPicPr>
        <p:blipFill>
          <a:blip r:embed="rId3">
            <a:alphaModFix/>
          </a:blip>
          <a:stretch>
            <a:fillRect/>
          </a:stretch>
        </p:blipFill>
        <p:spPr>
          <a:xfrm>
            <a:off x="5167700" y="1096950"/>
            <a:ext cx="3823900" cy="3823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9"/>
          <p:cNvSpPr txBox="1"/>
          <p:nvPr/>
        </p:nvSpPr>
        <p:spPr>
          <a:xfrm>
            <a:off x="571200" y="2492825"/>
            <a:ext cx="3425100" cy="2524200"/>
          </a:xfrm>
          <a:prstGeom prst="rect">
            <a:avLst/>
          </a:prstGeom>
          <a:solidFill>
            <a:srgbClr val="F4CCCC"/>
          </a:solid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900">
                <a:solidFill>
                  <a:schemeClr val="dk1"/>
                </a:solidFill>
                <a:latin typeface="Times New Roman"/>
                <a:ea typeface="Times New Roman"/>
                <a:cs typeface="Times New Roman"/>
                <a:sym typeface="Times New Roman"/>
              </a:rPr>
              <a:t>Facility and transportation infrastructure determine routing decisions for products flowing through freight distribution systems, with about </a:t>
            </a:r>
            <a:r>
              <a:rPr b="1" lang="en" sz="1900">
                <a:solidFill>
                  <a:schemeClr val="dk1"/>
                </a:solidFill>
                <a:latin typeface="Times New Roman"/>
                <a:ea typeface="Times New Roman"/>
                <a:cs typeface="Times New Roman"/>
                <a:sym typeface="Times New Roman"/>
              </a:rPr>
              <a:t>80% of transportation costs attributable to location within distribution infrastructure</a:t>
            </a:r>
            <a:endParaRPr b="1" sz="1900">
              <a:solidFill>
                <a:schemeClr val="dk2"/>
              </a:solidFill>
            </a:endParaRPr>
          </a:p>
        </p:txBody>
      </p:sp>
      <p:sp>
        <p:nvSpPr>
          <p:cNvPr id="218" name="Google Shape;218;p29"/>
          <p:cNvSpPr txBox="1"/>
          <p:nvPr/>
        </p:nvSpPr>
        <p:spPr>
          <a:xfrm>
            <a:off x="571200" y="209150"/>
            <a:ext cx="4662000" cy="2232000"/>
          </a:xfrm>
          <a:prstGeom prst="rect">
            <a:avLst/>
          </a:prstGeom>
          <a:solidFill>
            <a:srgbClr val="B6D7A8"/>
          </a:solidFill>
          <a:ln>
            <a:noFill/>
          </a:ln>
        </p:spPr>
        <p:txBody>
          <a:bodyPr anchorCtr="0" anchor="t" bIns="91425" lIns="91425" spcFirstLastPara="1" rIns="91425" wrap="square" tIns="91425">
            <a:spAutoFit/>
          </a:bodyPr>
          <a:lstStyle/>
          <a:p>
            <a:pPr indent="0" lvl="0" marL="0" rtl="0" algn="l">
              <a:spcBef>
                <a:spcPts val="1000"/>
              </a:spcBef>
              <a:spcAft>
                <a:spcPts val="1000"/>
              </a:spcAft>
              <a:buClr>
                <a:schemeClr val="dk1"/>
              </a:buClr>
              <a:buSzPts val="1100"/>
              <a:buFont typeface="Arial"/>
              <a:buNone/>
            </a:pPr>
            <a:r>
              <a:rPr lang="en" sz="1900">
                <a:solidFill>
                  <a:schemeClr val="dk1"/>
                </a:solidFill>
                <a:latin typeface="Times New Roman"/>
                <a:ea typeface="Times New Roman"/>
                <a:cs typeface="Times New Roman"/>
                <a:sym typeface="Times New Roman"/>
              </a:rPr>
              <a:t>Rural wholesale markets differ fundamentally from urban markets. Low population density, long distances between distribution centers and retails, and limited transportation infrastructure reduce efficiency and asset utilization, increase delivery costs and drive an </a:t>
            </a:r>
            <a:r>
              <a:rPr b="1" lang="en" sz="1900">
                <a:solidFill>
                  <a:schemeClr val="dk1"/>
                </a:solidFill>
                <a:latin typeface="Times New Roman"/>
                <a:ea typeface="Times New Roman"/>
                <a:cs typeface="Times New Roman"/>
                <a:sym typeface="Times New Roman"/>
              </a:rPr>
              <a:t>‘urban first’ distribution strategy</a:t>
            </a:r>
            <a:r>
              <a:rPr lang="en" sz="1900">
                <a:solidFill>
                  <a:schemeClr val="dk1"/>
                </a:solidFill>
                <a:latin typeface="Times New Roman"/>
                <a:ea typeface="Times New Roman"/>
                <a:cs typeface="Times New Roman"/>
                <a:sym typeface="Times New Roman"/>
              </a:rPr>
              <a:t>. </a:t>
            </a:r>
            <a:endParaRPr sz="1900">
              <a:solidFill>
                <a:schemeClr val="dk1"/>
              </a:solidFill>
              <a:latin typeface="Times New Roman"/>
              <a:ea typeface="Times New Roman"/>
              <a:cs typeface="Times New Roman"/>
              <a:sym typeface="Times New Roman"/>
            </a:endParaRPr>
          </a:p>
        </p:txBody>
      </p:sp>
      <p:sp>
        <p:nvSpPr>
          <p:cNvPr id="219" name="Google Shape;219;p29"/>
          <p:cNvSpPr txBox="1"/>
          <p:nvPr/>
        </p:nvSpPr>
        <p:spPr>
          <a:xfrm>
            <a:off x="5383600" y="899800"/>
            <a:ext cx="2899800" cy="25242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1"/>
                </a:solidFill>
                <a:latin typeface="Times New Roman"/>
                <a:ea typeface="Times New Roman"/>
                <a:cs typeface="Times New Roman"/>
                <a:sym typeface="Times New Roman"/>
              </a:rPr>
              <a:t>Almost </a:t>
            </a:r>
            <a:r>
              <a:rPr b="1" lang="en" sz="1900">
                <a:solidFill>
                  <a:schemeClr val="dk1"/>
                </a:solidFill>
                <a:latin typeface="Times New Roman"/>
                <a:ea typeface="Times New Roman"/>
                <a:cs typeface="Times New Roman"/>
                <a:sym typeface="Times New Roman"/>
              </a:rPr>
              <a:t>66 percent</a:t>
            </a:r>
            <a:r>
              <a:rPr lang="en" sz="1900">
                <a:solidFill>
                  <a:schemeClr val="dk1"/>
                </a:solidFill>
                <a:latin typeface="Times New Roman"/>
                <a:ea typeface="Times New Roman"/>
                <a:cs typeface="Times New Roman"/>
                <a:sym typeface="Times New Roman"/>
              </a:rPr>
              <a:t> of Wisconsin freight traffic occurs off designated </a:t>
            </a:r>
            <a:r>
              <a:rPr lang="en" sz="1900">
                <a:solidFill>
                  <a:schemeClr val="dk1"/>
                </a:solidFill>
                <a:latin typeface="Times New Roman"/>
                <a:ea typeface="Times New Roman"/>
                <a:cs typeface="Times New Roman"/>
                <a:sym typeface="Times New Roman"/>
              </a:rPr>
              <a:t>freight</a:t>
            </a:r>
            <a:r>
              <a:rPr lang="en" sz="1900">
                <a:solidFill>
                  <a:schemeClr val="dk1"/>
                </a:solidFill>
                <a:latin typeface="Times New Roman"/>
                <a:ea typeface="Times New Roman"/>
                <a:cs typeface="Times New Roman"/>
                <a:sym typeface="Times New Roman"/>
              </a:rPr>
              <a:t> routes—far above the regional average of </a:t>
            </a:r>
            <a:r>
              <a:rPr b="1" lang="en" sz="1900">
                <a:solidFill>
                  <a:schemeClr val="dk1"/>
                </a:solidFill>
                <a:latin typeface="Times New Roman"/>
                <a:ea typeface="Times New Roman"/>
                <a:cs typeface="Times New Roman"/>
                <a:sym typeface="Times New Roman"/>
              </a:rPr>
              <a:t>44 percent</a:t>
            </a:r>
            <a:r>
              <a:rPr lang="en" sz="1900">
                <a:solidFill>
                  <a:schemeClr val="dk1"/>
                </a:solidFill>
                <a:latin typeface="Times New Roman"/>
                <a:ea typeface="Times New Roman"/>
                <a:cs typeface="Times New Roman"/>
                <a:sym typeface="Times New Roman"/>
              </a:rPr>
              <a:t>, leading to a heavy freight burden on rural roads. </a:t>
            </a:r>
            <a:endParaRPr sz="1900">
              <a:latin typeface="Times New Roman"/>
              <a:ea typeface="Times New Roman"/>
              <a:cs typeface="Times New Roman"/>
              <a:sym typeface="Times New Roman"/>
            </a:endParaRPr>
          </a:p>
        </p:txBody>
      </p:sp>
      <p:sp>
        <p:nvSpPr>
          <p:cNvPr id="220" name="Google Shape;220;p29"/>
          <p:cNvSpPr txBox="1"/>
          <p:nvPr/>
        </p:nvSpPr>
        <p:spPr>
          <a:xfrm>
            <a:off x="4189000" y="3662525"/>
            <a:ext cx="4094400" cy="1354500"/>
          </a:xfrm>
          <a:prstGeom prst="rect">
            <a:avLst/>
          </a:prstGeom>
          <a:solidFill>
            <a:srgbClr val="C9DAF8"/>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chemeClr val="dk2"/>
                </a:solidFill>
                <a:latin typeface="Times New Roman"/>
                <a:ea typeface="Times New Roman"/>
                <a:cs typeface="Times New Roman"/>
                <a:sym typeface="Times New Roman"/>
              </a:rPr>
              <a:t>Pre-1980 </a:t>
            </a:r>
            <a:r>
              <a:rPr b="1" lang="en" sz="1900">
                <a:solidFill>
                  <a:schemeClr val="dk2"/>
                </a:solidFill>
                <a:latin typeface="Times New Roman"/>
                <a:ea typeface="Times New Roman"/>
                <a:cs typeface="Times New Roman"/>
                <a:sym typeface="Times New Roman"/>
              </a:rPr>
              <a:t>regional refrigerated LTL businesses were protected</a:t>
            </a:r>
            <a:r>
              <a:rPr lang="en" sz="1900">
                <a:solidFill>
                  <a:schemeClr val="dk2"/>
                </a:solidFill>
                <a:latin typeface="Times New Roman"/>
                <a:ea typeface="Times New Roman"/>
                <a:cs typeface="Times New Roman"/>
                <a:sym typeface="Times New Roman"/>
              </a:rPr>
              <a:t> by federal interstate commerce rules. Today, massive supercarriers dominate. </a:t>
            </a:r>
            <a:endParaRPr sz="1900">
              <a:solidFill>
                <a:schemeClr val="dk2"/>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30" title="Screenshot 2026-04-27 at 10.36.01 AM.png"/>
          <p:cNvPicPr preferRelativeResize="0"/>
          <p:nvPr/>
        </p:nvPicPr>
        <p:blipFill rotWithShape="1">
          <a:blip r:embed="rId3">
            <a:alphaModFix/>
          </a:blip>
          <a:srcRect b="0" l="2430" r="0" t="0"/>
          <a:stretch/>
        </p:blipFill>
        <p:spPr>
          <a:xfrm>
            <a:off x="261025" y="152400"/>
            <a:ext cx="3985234" cy="2419349"/>
          </a:xfrm>
          <a:prstGeom prst="rect">
            <a:avLst/>
          </a:prstGeom>
          <a:noFill/>
          <a:ln>
            <a:noFill/>
          </a:ln>
        </p:spPr>
      </p:pic>
      <p:pic>
        <p:nvPicPr>
          <p:cNvPr id="226" name="Google Shape;226;p30"/>
          <p:cNvPicPr preferRelativeResize="0"/>
          <p:nvPr/>
        </p:nvPicPr>
        <p:blipFill rotWithShape="1">
          <a:blip r:embed="rId4">
            <a:alphaModFix/>
          </a:blip>
          <a:srcRect b="0" l="5759" r="2966" t="0"/>
          <a:stretch/>
        </p:blipFill>
        <p:spPr>
          <a:xfrm>
            <a:off x="261025" y="2644050"/>
            <a:ext cx="2249424" cy="2499452"/>
          </a:xfrm>
          <a:prstGeom prst="rect">
            <a:avLst/>
          </a:prstGeom>
          <a:noFill/>
          <a:ln>
            <a:noFill/>
          </a:ln>
        </p:spPr>
      </p:pic>
      <p:pic>
        <p:nvPicPr>
          <p:cNvPr id="227" name="Google Shape;227;p30"/>
          <p:cNvPicPr preferRelativeResize="0"/>
          <p:nvPr/>
        </p:nvPicPr>
        <p:blipFill>
          <a:blip r:embed="rId5">
            <a:alphaModFix/>
          </a:blip>
          <a:stretch>
            <a:fillRect/>
          </a:stretch>
        </p:blipFill>
        <p:spPr>
          <a:xfrm>
            <a:off x="5428200" y="1431325"/>
            <a:ext cx="2634998" cy="2534651"/>
          </a:xfrm>
          <a:prstGeom prst="rect">
            <a:avLst/>
          </a:prstGeom>
          <a:noFill/>
          <a:ln>
            <a:noFill/>
          </a:ln>
        </p:spPr>
      </p:pic>
      <p:sp>
        <p:nvSpPr>
          <p:cNvPr id="228" name="Google Shape;228;p30"/>
          <p:cNvSpPr txBox="1"/>
          <p:nvPr/>
        </p:nvSpPr>
        <p:spPr>
          <a:xfrm>
            <a:off x="2510450" y="3666000"/>
            <a:ext cx="26349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2"/>
              </a:buClr>
              <a:buSzPts val="1400"/>
              <a:buChar char="●"/>
            </a:pPr>
            <a:r>
              <a:rPr lang="en">
                <a:solidFill>
                  <a:schemeClr val="dk2"/>
                </a:solidFill>
              </a:rPr>
              <a:t>4700 producers</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2500 distributors</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26 wholesale markets</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63,500 buyers</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137t jobs</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14.7b EU in trade yearly</a:t>
            </a:r>
            <a:endParaRPr>
              <a:solidFill>
                <a:schemeClr val="dk2"/>
              </a:solidFill>
            </a:endParaRPr>
          </a:p>
        </p:txBody>
      </p:sp>
      <p:pic>
        <p:nvPicPr>
          <p:cNvPr id="229" name="Google Shape;229;p30"/>
          <p:cNvPicPr preferRelativeResize="0"/>
          <p:nvPr/>
        </p:nvPicPr>
        <p:blipFill>
          <a:blip r:embed="rId6">
            <a:alphaModFix/>
          </a:blip>
          <a:stretch>
            <a:fillRect/>
          </a:stretch>
        </p:blipFill>
        <p:spPr>
          <a:xfrm>
            <a:off x="2697234" y="2821202"/>
            <a:ext cx="1814524" cy="766750"/>
          </a:xfrm>
          <a:prstGeom prst="rect">
            <a:avLst/>
          </a:prstGeom>
          <a:noFill/>
          <a:ln>
            <a:noFill/>
          </a:ln>
        </p:spPr>
      </p:pic>
      <p:sp>
        <p:nvSpPr>
          <p:cNvPr id="230" name="Google Shape;230;p30"/>
          <p:cNvSpPr txBox="1"/>
          <p:nvPr/>
        </p:nvSpPr>
        <p:spPr>
          <a:xfrm>
            <a:off x="5927725" y="4013450"/>
            <a:ext cx="24321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595959"/>
                </a:solidFill>
              </a:rPr>
              <a:t>Vivalya Cooperative</a:t>
            </a:r>
            <a:endParaRPr b="1">
              <a:solidFill>
                <a:srgbClr val="595959"/>
              </a:solidFill>
            </a:endParaRPr>
          </a:p>
          <a:p>
            <a:pPr indent="-317500" lvl="0" marL="457200" rtl="0" algn="l">
              <a:spcBef>
                <a:spcPts val="0"/>
              </a:spcBef>
              <a:spcAft>
                <a:spcPts val="0"/>
              </a:spcAft>
              <a:buClr>
                <a:srgbClr val="595959"/>
              </a:buClr>
              <a:buSzPts val="1400"/>
              <a:buChar char="●"/>
            </a:pPr>
            <a:r>
              <a:rPr lang="en">
                <a:solidFill>
                  <a:srgbClr val="595959"/>
                </a:solidFill>
              </a:rPr>
              <a:t>Local food wholesale </a:t>
            </a:r>
            <a:endParaRPr>
              <a:solidFill>
                <a:srgbClr val="595959"/>
              </a:solidFill>
            </a:endParaRPr>
          </a:p>
          <a:p>
            <a:pPr indent="-317500" lvl="0" marL="457200" rtl="0" algn="l">
              <a:spcBef>
                <a:spcPts val="0"/>
              </a:spcBef>
              <a:spcAft>
                <a:spcPts val="0"/>
              </a:spcAft>
              <a:buClr>
                <a:srgbClr val="595959"/>
              </a:buClr>
              <a:buSzPts val="1400"/>
              <a:buChar char="●"/>
            </a:pPr>
            <a:r>
              <a:rPr lang="en">
                <a:solidFill>
                  <a:srgbClr val="595959"/>
                </a:solidFill>
              </a:rPr>
              <a:t>16 companies</a:t>
            </a:r>
            <a:endParaRPr>
              <a:solidFill>
                <a:srgbClr val="595959"/>
              </a:solidFill>
            </a:endParaRPr>
          </a:p>
          <a:p>
            <a:pPr indent="-317500" lvl="0" marL="457200" rtl="0" algn="l">
              <a:spcBef>
                <a:spcPts val="0"/>
              </a:spcBef>
              <a:spcAft>
                <a:spcPts val="0"/>
              </a:spcAft>
              <a:buClr>
                <a:srgbClr val="595959"/>
              </a:buClr>
              <a:buSzPts val="1400"/>
              <a:buChar char="●"/>
            </a:pPr>
            <a:r>
              <a:rPr lang="en">
                <a:solidFill>
                  <a:srgbClr val="595959"/>
                </a:solidFill>
              </a:rPr>
              <a:t>73 warehouses</a:t>
            </a:r>
            <a:endParaRPr>
              <a:solidFill>
                <a:srgbClr val="595959"/>
              </a:solidFill>
            </a:endParaRPr>
          </a:p>
        </p:txBody>
      </p:sp>
      <p:sp>
        <p:nvSpPr>
          <p:cNvPr id="231" name="Google Shape;231;p30"/>
          <p:cNvSpPr txBox="1"/>
          <p:nvPr/>
        </p:nvSpPr>
        <p:spPr>
          <a:xfrm>
            <a:off x="4246250" y="207650"/>
            <a:ext cx="48720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chemeClr val="dk2"/>
                </a:solidFill>
              </a:rPr>
              <a:t>Public investment proof of concept</a:t>
            </a:r>
            <a:endParaRPr b="1" sz="2200">
              <a:solidFill>
                <a:schemeClr val="dk2"/>
              </a:solidFill>
            </a:endParaRPr>
          </a:p>
          <a:p>
            <a:pPr indent="0" lvl="0" marL="0" rtl="0" algn="l">
              <a:spcBef>
                <a:spcPts val="0"/>
              </a:spcBef>
              <a:spcAft>
                <a:spcPts val="0"/>
              </a:spcAft>
              <a:buNone/>
            </a:pPr>
            <a:r>
              <a:t/>
            </a:r>
            <a:endParaRPr b="1" sz="2200">
              <a:solidFill>
                <a:schemeClr val="dk2"/>
              </a:solidFill>
            </a:endParaRPr>
          </a:p>
          <a:p>
            <a:pPr indent="0" lvl="0" marL="0" rtl="0" algn="ctr">
              <a:spcBef>
                <a:spcPts val="0"/>
              </a:spcBef>
              <a:spcAft>
                <a:spcPts val="0"/>
              </a:spcAft>
              <a:buNone/>
            </a:pPr>
            <a:r>
              <a:rPr i="1" lang="en" sz="2000">
                <a:solidFill>
                  <a:schemeClr val="dk2"/>
                </a:solidFill>
              </a:rPr>
              <a:t>US vs France</a:t>
            </a:r>
            <a:endParaRPr i="1" sz="20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1"/>
          <p:cNvSpPr txBox="1"/>
          <p:nvPr/>
        </p:nvSpPr>
        <p:spPr>
          <a:xfrm>
            <a:off x="1286975" y="1384650"/>
            <a:ext cx="6807900" cy="3509400"/>
          </a:xfrm>
          <a:prstGeom prst="rect">
            <a:avLst/>
          </a:prstGeom>
          <a:noFill/>
          <a:ln>
            <a:noFill/>
          </a:ln>
        </p:spPr>
        <p:txBody>
          <a:bodyPr anchorCtr="0" anchor="t" bIns="91425" lIns="91425" spcFirstLastPara="1" rIns="91425" wrap="square" tIns="91425">
            <a:spAutoFit/>
          </a:bodyPr>
          <a:lstStyle/>
          <a:p>
            <a:pPr indent="-342900" lvl="0" marL="457200" rtl="0" algn="l">
              <a:lnSpc>
                <a:spcPct val="100000"/>
              </a:lnSpc>
              <a:spcBef>
                <a:spcPts val="0"/>
              </a:spcBef>
              <a:spcAft>
                <a:spcPts val="0"/>
              </a:spcAft>
              <a:buClr>
                <a:schemeClr val="dk1"/>
              </a:buClr>
              <a:buSzPts val="1800"/>
              <a:buChar char="●"/>
            </a:pPr>
            <a:r>
              <a:rPr lang="en" sz="1800">
                <a:solidFill>
                  <a:schemeClr val="dk1"/>
                </a:solidFill>
              </a:rPr>
              <a:t>Freight planners focus on freight traveling from rural regions to urban markets, not inbound wholesale freight movements to rural communities</a:t>
            </a: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en" sz="1800">
                <a:solidFill>
                  <a:schemeClr val="dk1"/>
                </a:solidFill>
              </a:rPr>
              <a:t>Rural counties lack highway and transportation planning staff </a:t>
            </a: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en" sz="1800">
                <a:solidFill>
                  <a:schemeClr val="dk1"/>
                </a:solidFill>
              </a:rPr>
              <a:t>County roads have insufficient traffic counts to be eligible for more lanes - need for better measures  </a:t>
            </a: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en" sz="1800">
                <a:solidFill>
                  <a:schemeClr val="dk1"/>
                </a:solidFill>
              </a:rPr>
              <a:t>Logging and milk trucks share county roads with summer residents and tourists who need bike and pedestrian accommodations </a:t>
            </a:r>
            <a:endParaRPr sz="1800">
              <a:solidFill>
                <a:schemeClr val="dk1"/>
              </a:solidFill>
            </a:endParaRPr>
          </a:p>
          <a:p>
            <a:pPr indent="-342900" lvl="0" marL="457200" rtl="0" algn="l">
              <a:lnSpc>
                <a:spcPct val="100000"/>
              </a:lnSpc>
              <a:spcBef>
                <a:spcPts val="0"/>
              </a:spcBef>
              <a:spcAft>
                <a:spcPts val="0"/>
              </a:spcAft>
              <a:buClr>
                <a:schemeClr val="dk1"/>
              </a:buClr>
              <a:buSzPts val="1800"/>
              <a:buChar char="●"/>
            </a:pPr>
            <a:r>
              <a:rPr lang="en" sz="1800">
                <a:solidFill>
                  <a:schemeClr val="dk1"/>
                </a:solidFill>
              </a:rPr>
              <a:t>Rural counties with a low tax base lack resources to leverage federal funds for state and county road improvements</a:t>
            </a:r>
            <a:endParaRPr sz="1200">
              <a:solidFill>
                <a:schemeClr val="dk1"/>
              </a:solidFill>
              <a:latin typeface="Times New Roman"/>
              <a:ea typeface="Times New Roman"/>
              <a:cs typeface="Times New Roman"/>
              <a:sym typeface="Times New Roman"/>
            </a:endParaRPr>
          </a:p>
        </p:txBody>
      </p:sp>
      <p:sp>
        <p:nvSpPr>
          <p:cNvPr id="237" name="Google Shape;237;p31"/>
          <p:cNvSpPr txBox="1"/>
          <p:nvPr/>
        </p:nvSpPr>
        <p:spPr>
          <a:xfrm>
            <a:off x="663175" y="487075"/>
            <a:ext cx="7386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rPr>
              <a:t>Wisconsin DOT - state policy implications</a:t>
            </a:r>
            <a:endParaRPr sz="30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nvSpPr>
        <p:spPr>
          <a:xfrm>
            <a:off x="957450" y="929625"/>
            <a:ext cx="3206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dk2"/>
                </a:solidFill>
              </a:rPr>
              <a:t>OR….</a:t>
            </a:r>
            <a:endParaRPr sz="2400">
              <a:solidFill>
                <a:schemeClr val="dk2"/>
              </a:solidFill>
            </a:endParaRPr>
          </a:p>
        </p:txBody>
      </p:sp>
      <p:sp>
        <p:nvSpPr>
          <p:cNvPr id="65" name="Google Shape;65;p14"/>
          <p:cNvSpPr txBox="1"/>
          <p:nvPr/>
        </p:nvSpPr>
        <p:spPr>
          <a:xfrm>
            <a:off x="957450" y="2017650"/>
            <a:ext cx="75261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rPr>
              <a:t>Why fresh produce is harder to stock in rural stores.  </a:t>
            </a:r>
            <a:endParaRPr sz="3000">
              <a:solidFill>
                <a:schemeClr val="dk1"/>
              </a:solidFill>
            </a:endParaRPr>
          </a:p>
        </p:txBody>
      </p:sp>
      <p:sp>
        <p:nvSpPr>
          <p:cNvPr id="66" name="Google Shape;66;p14"/>
          <p:cNvSpPr txBox="1"/>
          <p:nvPr/>
        </p:nvSpPr>
        <p:spPr>
          <a:xfrm>
            <a:off x="2660825" y="3673925"/>
            <a:ext cx="5917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solidFill>
                  <a:srgbClr val="1B786F"/>
                </a:solidFill>
              </a:rPr>
              <a:t>This isn’t just your store. It is a systems problem…</a:t>
            </a:r>
            <a:endParaRPr i="1" sz="1800">
              <a:solidFill>
                <a:srgbClr val="1B786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2"/>
          <p:cNvSpPr txBox="1"/>
          <p:nvPr/>
        </p:nvSpPr>
        <p:spPr>
          <a:xfrm>
            <a:off x="439750" y="464850"/>
            <a:ext cx="7876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rPr>
              <a:t>Antitrust: Motor Carrier Act of 1935 </a:t>
            </a:r>
            <a:endParaRPr sz="3000">
              <a:solidFill>
                <a:schemeClr val="dk1"/>
              </a:solidFill>
            </a:endParaRPr>
          </a:p>
        </p:txBody>
      </p:sp>
      <p:sp>
        <p:nvSpPr>
          <p:cNvPr id="243" name="Google Shape;243;p32"/>
          <p:cNvSpPr txBox="1"/>
          <p:nvPr/>
        </p:nvSpPr>
        <p:spPr>
          <a:xfrm>
            <a:off x="1001975" y="1436625"/>
            <a:ext cx="6824700" cy="26781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2"/>
              </a:buClr>
              <a:buSzPts val="1800"/>
              <a:buChar char="●"/>
            </a:pPr>
            <a:r>
              <a:rPr lang="en" sz="1800">
                <a:solidFill>
                  <a:schemeClr val="dk2"/>
                </a:solidFill>
              </a:rPr>
              <a:t>1887 - the Interstate Commerce Commission formed to regulate railroads, address antitrust issues</a:t>
            </a:r>
            <a:endParaRPr sz="1800">
              <a:solidFill>
                <a:schemeClr val="dk2"/>
              </a:solidFill>
            </a:endParaRPr>
          </a:p>
          <a:p>
            <a:pPr indent="0" lvl="0" marL="45720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1935 + updates - added the Motor Carrier Act to regulate LTL &amp; other freight businesses</a:t>
            </a:r>
            <a:endParaRPr sz="1800">
              <a:solidFill>
                <a:schemeClr val="dk2"/>
              </a:solidFill>
            </a:endParaRPr>
          </a:p>
          <a:p>
            <a:pPr indent="0" lvl="0" marL="45720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1980 - deregulation of trucking industry</a:t>
            </a:r>
            <a:endParaRPr sz="1800">
              <a:solidFill>
                <a:schemeClr val="dk2"/>
              </a:solidFill>
            </a:endParaRPr>
          </a:p>
          <a:p>
            <a:pPr indent="0" lvl="0" marL="45720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1996 - ICC dissolved</a:t>
            </a:r>
            <a:endParaRPr sz="1800">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3"/>
          <p:cNvSpPr txBox="1"/>
          <p:nvPr>
            <p:ph type="title"/>
          </p:nvPr>
        </p:nvSpPr>
        <p:spPr>
          <a:xfrm>
            <a:off x="311700" y="286175"/>
            <a:ext cx="8520600" cy="743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3300"/>
              <a:t>Adaptive strategies: Survival not systems change</a:t>
            </a:r>
            <a:endParaRPr i="1" sz="2000">
              <a:solidFill>
                <a:srgbClr val="1B786F"/>
              </a:solidFill>
            </a:endParaRPr>
          </a:p>
        </p:txBody>
      </p:sp>
      <p:sp>
        <p:nvSpPr>
          <p:cNvPr id="249" name="Google Shape;249;p33"/>
          <p:cNvSpPr txBox="1"/>
          <p:nvPr>
            <p:ph idx="1" type="body"/>
          </p:nvPr>
        </p:nvSpPr>
        <p:spPr>
          <a:xfrm>
            <a:off x="720400" y="1466875"/>
            <a:ext cx="39999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1900">
                <a:solidFill>
                  <a:srgbClr val="1B786F"/>
                </a:solidFill>
              </a:rPr>
              <a:t>Grocers</a:t>
            </a:r>
            <a:endParaRPr sz="1900">
              <a:solidFill>
                <a:srgbClr val="1B786F"/>
              </a:solidFill>
            </a:endParaRPr>
          </a:p>
          <a:p>
            <a:pPr indent="-316706" lvl="0" marL="457200" rtl="0" algn="l">
              <a:spcBef>
                <a:spcPts val="1200"/>
              </a:spcBef>
              <a:spcAft>
                <a:spcPts val="0"/>
              </a:spcAft>
              <a:buClr>
                <a:schemeClr val="dk1"/>
              </a:buClr>
              <a:buSzPct val="100000"/>
              <a:buChar char="●"/>
            </a:pPr>
            <a:r>
              <a:rPr lang="en" sz="1500">
                <a:solidFill>
                  <a:schemeClr val="dk1"/>
                </a:solidFill>
              </a:rPr>
              <a:t>Fresh as a </a:t>
            </a:r>
            <a:r>
              <a:rPr lang="en" sz="1500">
                <a:solidFill>
                  <a:schemeClr val="dk1"/>
                </a:solidFill>
              </a:rPr>
              <a:t>competitive</a:t>
            </a:r>
            <a:r>
              <a:rPr lang="en" sz="1500">
                <a:solidFill>
                  <a:schemeClr val="dk1"/>
                </a:solidFill>
              </a:rPr>
              <a:t> advantage</a:t>
            </a:r>
            <a:endParaRPr sz="1500">
              <a:solidFill>
                <a:schemeClr val="dk1"/>
              </a:solidFill>
            </a:endParaRPr>
          </a:p>
          <a:p>
            <a:pPr indent="-316706" lvl="1" marL="914400" rtl="0" algn="l">
              <a:spcBef>
                <a:spcPts val="0"/>
              </a:spcBef>
              <a:spcAft>
                <a:spcPts val="0"/>
              </a:spcAft>
              <a:buClr>
                <a:schemeClr val="dk1"/>
              </a:buClr>
              <a:buSzPct val="100000"/>
              <a:buChar char="○"/>
            </a:pPr>
            <a:r>
              <a:rPr lang="en" sz="1500">
                <a:solidFill>
                  <a:schemeClr val="dk1"/>
                </a:solidFill>
              </a:rPr>
              <a:t>In house bakery</a:t>
            </a:r>
            <a:endParaRPr sz="1500">
              <a:solidFill>
                <a:schemeClr val="dk1"/>
              </a:solidFill>
            </a:endParaRPr>
          </a:p>
          <a:p>
            <a:pPr indent="-316706" lvl="1" marL="914400" rtl="0" algn="l">
              <a:spcBef>
                <a:spcPts val="0"/>
              </a:spcBef>
              <a:spcAft>
                <a:spcPts val="0"/>
              </a:spcAft>
              <a:buClr>
                <a:schemeClr val="dk1"/>
              </a:buClr>
              <a:buSzPct val="100000"/>
              <a:buChar char="○"/>
            </a:pPr>
            <a:r>
              <a:rPr lang="en" sz="1500">
                <a:solidFill>
                  <a:schemeClr val="dk1"/>
                </a:solidFill>
              </a:rPr>
              <a:t>Butcher services</a:t>
            </a:r>
            <a:endParaRPr sz="1500">
              <a:solidFill>
                <a:schemeClr val="dk1"/>
              </a:solidFill>
            </a:endParaRPr>
          </a:p>
          <a:p>
            <a:pPr indent="-316706" lvl="1" marL="914400" rtl="0" algn="l">
              <a:spcBef>
                <a:spcPts val="0"/>
              </a:spcBef>
              <a:spcAft>
                <a:spcPts val="0"/>
              </a:spcAft>
              <a:buClr>
                <a:schemeClr val="dk1"/>
              </a:buClr>
              <a:buSzPct val="100000"/>
              <a:buChar char="○"/>
            </a:pPr>
            <a:r>
              <a:rPr lang="en" sz="1500">
                <a:solidFill>
                  <a:schemeClr val="dk1"/>
                </a:solidFill>
              </a:rPr>
              <a:t>High value local products</a:t>
            </a:r>
            <a:endParaRPr sz="1500">
              <a:solidFill>
                <a:schemeClr val="dk1"/>
              </a:solidFill>
            </a:endParaRPr>
          </a:p>
          <a:p>
            <a:pPr indent="-316706" lvl="1" marL="914400" rtl="0" algn="l">
              <a:spcBef>
                <a:spcPts val="0"/>
              </a:spcBef>
              <a:spcAft>
                <a:spcPts val="0"/>
              </a:spcAft>
              <a:buClr>
                <a:schemeClr val="dk1"/>
              </a:buClr>
              <a:buSzPct val="100000"/>
              <a:buChar char="○"/>
            </a:pPr>
            <a:r>
              <a:rPr lang="en" sz="1500">
                <a:solidFill>
                  <a:schemeClr val="dk1"/>
                </a:solidFill>
              </a:rPr>
              <a:t>Deli value-added</a:t>
            </a:r>
            <a:endParaRPr sz="1500">
              <a:solidFill>
                <a:schemeClr val="dk1"/>
              </a:solidFill>
            </a:endParaRPr>
          </a:p>
          <a:p>
            <a:pPr indent="-316706" lvl="0" marL="457200" rtl="0" algn="l">
              <a:spcBef>
                <a:spcPts val="0"/>
              </a:spcBef>
              <a:spcAft>
                <a:spcPts val="0"/>
              </a:spcAft>
              <a:buClr>
                <a:schemeClr val="dk1"/>
              </a:buClr>
              <a:buSzPct val="100000"/>
              <a:buChar char="●"/>
            </a:pPr>
            <a:r>
              <a:rPr lang="en" sz="1500">
                <a:solidFill>
                  <a:schemeClr val="dk1"/>
                </a:solidFill>
              </a:rPr>
              <a:t>Other services</a:t>
            </a:r>
            <a:endParaRPr sz="1500">
              <a:solidFill>
                <a:schemeClr val="dk1"/>
              </a:solidFill>
            </a:endParaRPr>
          </a:p>
          <a:p>
            <a:pPr indent="-316706" lvl="1" marL="914400" rtl="0" algn="l">
              <a:spcBef>
                <a:spcPts val="0"/>
              </a:spcBef>
              <a:spcAft>
                <a:spcPts val="0"/>
              </a:spcAft>
              <a:buClr>
                <a:schemeClr val="dk1"/>
              </a:buClr>
              <a:buSzPct val="100000"/>
              <a:buChar char="○"/>
            </a:pPr>
            <a:r>
              <a:rPr lang="en" sz="1500">
                <a:solidFill>
                  <a:schemeClr val="dk1"/>
                </a:solidFill>
              </a:rPr>
              <a:t>Banking</a:t>
            </a:r>
            <a:endParaRPr sz="1500">
              <a:solidFill>
                <a:schemeClr val="dk1"/>
              </a:solidFill>
            </a:endParaRPr>
          </a:p>
          <a:p>
            <a:pPr indent="-316706" lvl="1" marL="914400" rtl="0" algn="l">
              <a:spcBef>
                <a:spcPts val="0"/>
              </a:spcBef>
              <a:spcAft>
                <a:spcPts val="0"/>
              </a:spcAft>
              <a:buClr>
                <a:schemeClr val="dk1"/>
              </a:buClr>
              <a:buSzPct val="100000"/>
              <a:buChar char="○"/>
            </a:pPr>
            <a:r>
              <a:rPr lang="en" sz="1500">
                <a:solidFill>
                  <a:schemeClr val="dk1"/>
                </a:solidFill>
              </a:rPr>
              <a:t>Hardware</a:t>
            </a:r>
            <a:endParaRPr sz="1500">
              <a:solidFill>
                <a:schemeClr val="dk1"/>
              </a:solidFill>
            </a:endParaRPr>
          </a:p>
          <a:p>
            <a:pPr indent="-316706" lvl="1" marL="914400" rtl="0" algn="l">
              <a:spcBef>
                <a:spcPts val="0"/>
              </a:spcBef>
              <a:spcAft>
                <a:spcPts val="0"/>
              </a:spcAft>
              <a:buClr>
                <a:schemeClr val="dk1"/>
              </a:buClr>
              <a:buSzPct val="100000"/>
              <a:buChar char="○"/>
            </a:pPr>
            <a:r>
              <a:rPr lang="en" sz="1500">
                <a:solidFill>
                  <a:schemeClr val="dk1"/>
                </a:solidFill>
              </a:rPr>
              <a:t>Optometry</a:t>
            </a:r>
            <a:endParaRPr sz="1500">
              <a:solidFill>
                <a:schemeClr val="dk1"/>
              </a:solidFill>
            </a:endParaRPr>
          </a:p>
          <a:p>
            <a:pPr indent="-316706" lvl="1" marL="914400" rtl="0" algn="l">
              <a:spcBef>
                <a:spcPts val="0"/>
              </a:spcBef>
              <a:spcAft>
                <a:spcPts val="0"/>
              </a:spcAft>
              <a:buClr>
                <a:schemeClr val="dk1"/>
              </a:buClr>
              <a:buSzPct val="100000"/>
              <a:buChar char="○"/>
            </a:pPr>
            <a:r>
              <a:rPr lang="en" sz="1500">
                <a:solidFill>
                  <a:schemeClr val="dk1"/>
                </a:solidFill>
              </a:rPr>
              <a:t>Pharmacy</a:t>
            </a:r>
            <a:endParaRPr sz="1500">
              <a:solidFill>
                <a:schemeClr val="dk1"/>
              </a:solidFill>
            </a:endParaRPr>
          </a:p>
          <a:p>
            <a:pPr indent="-316706" lvl="1" marL="914400" rtl="0" algn="l">
              <a:spcBef>
                <a:spcPts val="0"/>
              </a:spcBef>
              <a:spcAft>
                <a:spcPts val="0"/>
              </a:spcAft>
              <a:buClr>
                <a:schemeClr val="dk1"/>
              </a:buClr>
              <a:buSzPct val="100000"/>
              <a:buChar char="○"/>
            </a:pPr>
            <a:r>
              <a:rPr lang="en" sz="1500">
                <a:solidFill>
                  <a:schemeClr val="dk1"/>
                </a:solidFill>
              </a:rPr>
              <a:t>Liquor</a:t>
            </a:r>
            <a:endParaRPr sz="1500">
              <a:solidFill>
                <a:schemeClr val="dk1"/>
              </a:solidFill>
            </a:endParaRPr>
          </a:p>
          <a:p>
            <a:pPr indent="-316706" lvl="0" marL="457200" rtl="0" algn="l">
              <a:spcBef>
                <a:spcPts val="0"/>
              </a:spcBef>
              <a:spcAft>
                <a:spcPts val="0"/>
              </a:spcAft>
              <a:buClr>
                <a:schemeClr val="dk1"/>
              </a:buClr>
              <a:buSzPct val="100000"/>
              <a:buChar char="●"/>
            </a:pPr>
            <a:r>
              <a:rPr lang="en" sz="1500">
                <a:solidFill>
                  <a:schemeClr val="dk1"/>
                </a:solidFill>
              </a:rPr>
              <a:t>Joint ordering</a:t>
            </a:r>
            <a:endParaRPr sz="1500">
              <a:solidFill>
                <a:schemeClr val="dk1"/>
              </a:solidFill>
            </a:endParaRPr>
          </a:p>
          <a:p>
            <a:pPr indent="-316706" lvl="0" marL="457200" rtl="0" algn="l">
              <a:spcBef>
                <a:spcPts val="0"/>
              </a:spcBef>
              <a:spcAft>
                <a:spcPts val="0"/>
              </a:spcAft>
              <a:buClr>
                <a:schemeClr val="dk1"/>
              </a:buClr>
              <a:buSzPct val="100000"/>
              <a:buChar char="●"/>
            </a:pPr>
            <a:r>
              <a:rPr lang="en" sz="1500">
                <a:solidFill>
                  <a:schemeClr val="dk1"/>
                </a:solidFill>
              </a:rPr>
              <a:t>Collaboration with food banks, pantries</a:t>
            </a:r>
            <a:endParaRPr/>
          </a:p>
        </p:txBody>
      </p:sp>
      <p:sp>
        <p:nvSpPr>
          <p:cNvPr id="250" name="Google Shape;250;p33"/>
          <p:cNvSpPr txBox="1"/>
          <p:nvPr>
            <p:ph idx="2" type="body"/>
          </p:nvPr>
        </p:nvSpPr>
        <p:spPr>
          <a:xfrm>
            <a:off x="5144100" y="141942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solidFill>
                  <a:srgbClr val="1B786F"/>
                </a:solidFill>
              </a:rPr>
              <a:t>Distributors</a:t>
            </a:r>
            <a:endParaRPr sz="1800">
              <a:solidFill>
                <a:srgbClr val="1B786F"/>
              </a:solidFill>
            </a:endParaRPr>
          </a:p>
          <a:p>
            <a:pPr indent="-317500" lvl="0" marL="457200" rtl="0" algn="l">
              <a:spcBef>
                <a:spcPts val="1200"/>
              </a:spcBef>
              <a:spcAft>
                <a:spcPts val="0"/>
              </a:spcAft>
              <a:buClr>
                <a:schemeClr val="dk1"/>
              </a:buClr>
              <a:buSzPts val="1400"/>
              <a:buChar char="●"/>
            </a:pPr>
            <a:r>
              <a:rPr lang="en">
                <a:solidFill>
                  <a:schemeClr val="dk1"/>
                </a:solidFill>
              </a:rPr>
              <a:t>Rep</a:t>
            </a:r>
            <a:r>
              <a:rPr lang="en">
                <a:solidFill>
                  <a:schemeClr val="dk1"/>
                </a:solidFill>
              </a:rPr>
              <a:t>ack</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Fresh cut</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Commissary</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Merchandising</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Backhauling</a:t>
            </a:r>
            <a:endParaRPr>
              <a:solidFill>
                <a:schemeClr val="dk1"/>
              </a:solidFill>
            </a:endParaRPr>
          </a:p>
          <a:p>
            <a:pPr indent="-317500" lvl="1" marL="914400" rtl="0" algn="l">
              <a:spcBef>
                <a:spcPts val="0"/>
              </a:spcBef>
              <a:spcAft>
                <a:spcPts val="0"/>
              </a:spcAft>
              <a:buClr>
                <a:schemeClr val="dk1"/>
              </a:buClr>
              <a:buSzPts val="1400"/>
              <a:buChar char="○"/>
            </a:pPr>
            <a:r>
              <a:rPr lang="en" sz="1400">
                <a:solidFill>
                  <a:schemeClr val="dk1"/>
                </a:solidFill>
              </a:rPr>
              <a:t>Organic Valley</a:t>
            </a:r>
            <a:endParaRPr sz="1400">
              <a:solidFill>
                <a:schemeClr val="dk1"/>
              </a:solidFill>
            </a:endParaRPr>
          </a:p>
          <a:p>
            <a:pPr indent="-317500" lvl="1" marL="914400" rtl="0" algn="l">
              <a:spcBef>
                <a:spcPts val="0"/>
              </a:spcBef>
              <a:spcAft>
                <a:spcPts val="0"/>
              </a:spcAft>
              <a:buClr>
                <a:schemeClr val="dk1"/>
              </a:buClr>
              <a:buSzPts val="1400"/>
              <a:buChar char="○"/>
            </a:pPr>
            <a:r>
              <a:rPr lang="en" sz="1400">
                <a:solidFill>
                  <a:schemeClr val="dk1"/>
                </a:solidFill>
              </a:rPr>
              <a:t>Kroger</a:t>
            </a:r>
            <a:endParaRPr sz="1400">
              <a:solidFill>
                <a:schemeClr val="dk1"/>
              </a:solidFill>
            </a:endParaRPr>
          </a:p>
          <a:p>
            <a:pPr indent="-317500" lvl="1" marL="914400" rtl="0" algn="l">
              <a:spcBef>
                <a:spcPts val="0"/>
              </a:spcBef>
              <a:spcAft>
                <a:spcPts val="0"/>
              </a:spcAft>
              <a:buClr>
                <a:schemeClr val="dk1"/>
              </a:buClr>
              <a:buSzPts val="1400"/>
              <a:buChar char="○"/>
            </a:pPr>
            <a:r>
              <a:rPr lang="en" sz="1400">
                <a:solidFill>
                  <a:schemeClr val="dk1"/>
                </a:solidFill>
              </a:rPr>
              <a:t>City Brewing</a:t>
            </a:r>
            <a:endParaRPr sz="1400">
              <a:solidFill>
                <a:schemeClr val="dk1"/>
              </a:solidFill>
            </a:endParaRPr>
          </a:p>
          <a:p>
            <a:pPr indent="-317500" lvl="1" marL="914400" rtl="0" algn="l">
              <a:spcBef>
                <a:spcPts val="0"/>
              </a:spcBef>
              <a:spcAft>
                <a:spcPts val="0"/>
              </a:spcAft>
              <a:buClr>
                <a:schemeClr val="dk1"/>
              </a:buClr>
              <a:buSzPts val="1400"/>
              <a:buChar char="○"/>
            </a:pPr>
            <a:r>
              <a:rPr lang="en" sz="1400">
                <a:solidFill>
                  <a:schemeClr val="dk1"/>
                </a:solidFill>
              </a:rPr>
              <a:t>United Natural Foods Inc</a:t>
            </a:r>
            <a:endParaRPr sz="1400">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Emergency delivery</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Bespoke delivery</a:t>
            </a:r>
            <a:endParaRPr>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4"/>
          <p:cNvSpPr txBox="1"/>
          <p:nvPr/>
        </p:nvSpPr>
        <p:spPr>
          <a:xfrm>
            <a:off x="802350" y="1028575"/>
            <a:ext cx="7539300" cy="646500"/>
          </a:xfrm>
          <a:prstGeom prst="rect">
            <a:avLst/>
          </a:prstGeom>
          <a:noFill/>
          <a:ln>
            <a:noFill/>
          </a:ln>
        </p:spPr>
        <p:txBody>
          <a:bodyPr anchorCtr="0" anchor="t" bIns="91425" lIns="91425" spcFirstLastPara="1" rIns="91425" wrap="square" tIns="91425">
            <a:spAutoFit/>
          </a:bodyPr>
          <a:lstStyle/>
          <a:p>
            <a:pPr indent="0" lvl="0" marL="0" rtl="0" algn="l">
              <a:lnSpc>
                <a:spcPct val="142857"/>
              </a:lnSpc>
              <a:spcBef>
                <a:spcPts val="1100"/>
              </a:spcBef>
              <a:spcAft>
                <a:spcPts val="1100"/>
              </a:spcAft>
              <a:buNone/>
            </a:pPr>
            <a:r>
              <a:rPr lang="en" sz="3000">
                <a:solidFill>
                  <a:schemeClr val="dk1"/>
                </a:solidFill>
              </a:rPr>
              <a:t>Fresh Food Access Is a Logistics Problem</a:t>
            </a:r>
            <a:endParaRPr sz="3000">
              <a:solidFill>
                <a:schemeClr val="dk1"/>
              </a:solidFill>
            </a:endParaRPr>
          </a:p>
        </p:txBody>
      </p:sp>
      <p:pic>
        <p:nvPicPr>
          <p:cNvPr id="256" name="Google Shape;256;p34"/>
          <p:cNvPicPr preferRelativeResize="0"/>
          <p:nvPr/>
        </p:nvPicPr>
        <p:blipFill>
          <a:blip r:embed="rId3">
            <a:alphaModFix/>
          </a:blip>
          <a:stretch>
            <a:fillRect/>
          </a:stretch>
        </p:blipFill>
        <p:spPr>
          <a:xfrm>
            <a:off x="111250" y="2425550"/>
            <a:ext cx="8839200" cy="84992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5"/>
          <p:cNvSpPr txBox="1"/>
          <p:nvPr>
            <p:ph type="title"/>
          </p:nvPr>
        </p:nvSpPr>
        <p:spPr>
          <a:xfrm>
            <a:off x="311700" y="5221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t>What daily fresh delivery looks like – when the system is built for it </a:t>
            </a:r>
            <a:endParaRPr sz="2220"/>
          </a:p>
        </p:txBody>
      </p:sp>
      <p:sp>
        <p:nvSpPr>
          <p:cNvPr id="262" name="Google Shape;262;p35"/>
          <p:cNvSpPr txBox="1"/>
          <p:nvPr>
            <p:ph idx="1" type="body"/>
          </p:nvPr>
        </p:nvSpPr>
        <p:spPr>
          <a:xfrm>
            <a:off x="311700" y="1413500"/>
            <a:ext cx="3999900" cy="3416400"/>
          </a:xfrm>
          <a:prstGeom prst="rect">
            <a:avLst/>
          </a:prstGeom>
        </p:spPr>
        <p:txBody>
          <a:bodyPr anchorCtr="0" anchor="t" bIns="91425" lIns="91425" spcFirstLastPara="1" rIns="91425" wrap="square" tIns="91425">
            <a:normAutofit fontScale="92500" lnSpcReduction="10000"/>
          </a:bodyPr>
          <a:lstStyle/>
          <a:p>
            <a:pPr indent="0" lvl="0" marL="0" rtl="0" algn="l">
              <a:lnSpc>
                <a:spcPct val="100000"/>
              </a:lnSpc>
              <a:spcBef>
                <a:spcPts val="0"/>
              </a:spcBef>
              <a:spcAft>
                <a:spcPts val="0"/>
              </a:spcAft>
              <a:buNone/>
            </a:pPr>
            <a:r>
              <a:rPr lang="en" sz="2150">
                <a:solidFill>
                  <a:srgbClr val="1B786F"/>
                </a:solidFill>
              </a:rPr>
              <a:t>Amazon’s Rural Super Rural</a:t>
            </a:r>
            <a:endParaRPr sz="2150">
              <a:solidFill>
                <a:srgbClr val="1B786F"/>
              </a:solidFill>
            </a:endParaRPr>
          </a:p>
          <a:p>
            <a:pPr indent="0" lvl="0" marL="0" rtl="0" algn="l">
              <a:lnSpc>
                <a:spcPct val="100000"/>
              </a:lnSpc>
              <a:spcBef>
                <a:spcPts val="0"/>
              </a:spcBef>
              <a:spcAft>
                <a:spcPts val="0"/>
              </a:spcAft>
              <a:buNone/>
            </a:pPr>
            <a:r>
              <a:t/>
            </a:r>
            <a:endParaRPr sz="1901">
              <a:solidFill>
                <a:schemeClr val="dk1"/>
              </a:solidFill>
            </a:endParaRPr>
          </a:p>
          <a:p>
            <a:pPr indent="-325129" lvl="0" marL="457200" rtl="0" algn="l">
              <a:lnSpc>
                <a:spcPct val="100000"/>
              </a:lnSpc>
              <a:spcBef>
                <a:spcPts val="0"/>
              </a:spcBef>
              <a:spcAft>
                <a:spcPts val="0"/>
              </a:spcAft>
              <a:buClr>
                <a:schemeClr val="dk1"/>
              </a:buClr>
              <a:buSzPct val="100000"/>
              <a:buChar char="●"/>
            </a:pPr>
            <a:r>
              <a:rPr lang="en" sz="1643">
                <a:solidFill>
                  <a:schemeClr val="dk1"/>
                </a:solidFill>
              </a:rPr>
              <a:t>$4 billion investment</a:t>
            </a:r>
            <a:endParaRPr sz="1643">
              <a:solidFill>
                <a:schemeClr val="dk1"/>
              </a:solidFill>
            </a:endParaRPr>
          </a:p>
          <a:p>
            <a:pPr indent="-325129" lvl="0" marL="457200" rtl="0" algn="l">
              <a:lnSpc>
                <a:spcPct val="100000"/>
              </a:lnSpc>
              <a:spcBef>
                <a:spcPts val="0"/>
              </a:spcBef>
              <a:spcAft>
                <a:spcPts val="0"/>
              </a:spcAft>
              <a:buClr>
                <a:schemeClr val="dk1"/>
              </a:buClr>
              <a:buSzPct val="100000"/>
              <a:buChar char="●"/>
            </a:pPr>
            <a:r>
              <a:rPr lang="en" sz="1643">
                <a:solidFill>
                  <a:schemeClr val="dk1"/>
                </a:solidFill>
              </a:rPr>
              <a:t>200 micro hubs planned</a:t>
            </a:r>
            <a:endParaRPr sz="1643">
              <a:solidFill>
                <a:schemeClr val="dk1"/>
              </a:solidFill>
            </a:endParaRPr>
          </a:p>
          <a:p>
            <a:pPr indent="-325129" lvl="0" marL="457200" rtl="0" algn="l">
              <a:lnSpc>
                <a:spcPct val="100000"/>
              </a:lnSpc>
              <a:spcBef>
                <a:spcPts val="0"/>
              </a:spcBef>
              <a:spcAft>
                <a:spcPts val="0"/>
              </a:spcAft>
              <a:buClr>
                <a:schemeClr val="dk1"/>
              </a:buClr>
              <a:buSzPct val="100000"/>
              <a:buChar char="●"/>
            </a:pPr>
            <a:r>
              <a:rPr lang="en" sz="1643">
                <a:solidFill>
                  <a:schemeClr val="dk1"/>
                </a:solidFill>
              </a:rPr>
              <a:t>Hub and spoke logistics</a:t>
            </a:r>
            <a:endParaRPr sz="1643">
              <a:solidFill>
                <a:schemeClr val="dk1"/>
              </a:solidFill>
            </a:endParaRPr>
          </a:p>
          <a:p>
            <a:pPr indent="-325129" lvl="0" marL="457200" rtl="0" algn="l">
              <a:lnSpc>
                <a:spcPct val="100000"/>
              </a:lnSpc>
              <a:spcBef>
                <a:spcPts val="0"/>
              </a:spcBef>
              <a:spcAft>
                <a:spcPts val="0"/>
              </a:spcAft>
              <a:buClr>
                <a:schemeClr val="dk1"/>
              </a:buClr>
              <a:buSzPct val="100000"/>
              <a:buChar char="●"/>
            </a:pPr>
            <a:r>
              <a:rPr lang="en" sz="1643">
                <a:solidFill>
                  <a:schemeClr val="dk1"/>
                </a:solidFill>
              </a:rPr>
              <a:t>Digital operations platform</a:t>
            </a:r>
            <a:endParaRPr sz="1643">
              <a:solidFill>
                <a:schemeClr val="dk1"/>
              </a:solidFill>
            </a:endParaRPr>
          </a:p>
          <a:p>
            <a:pPr indent="-325129" lvl="0" marL="457200" rtl="0" algn="l">
              <a:lnSpc>
                <a:spcPct val="100000"/>
              </a:lnSpc>
              <a:spcBef>
                <a:spcPts val="0"/>
              </a:spcBef>
              <a:spcAft>
                <a:spcPts val="0"/>
              </a:spcAft>
              <a:buClr>
                <a:schemeClr val="dk1"/>
              </a:buClr>
              <a:buSzPct val="100000"/>
              <a:buChar char="●"/>
            </a:pPr>
            <a:r>
              <a:rPr lang="en" sz="1643">
                <a:solidFill>
                  <a:schemeClr val="dk1"/>
                </a:solidFill>
              </a:rPr>
              <a:t>Reduces contract with USPS for delivery</a:t>
            </a:r>
            <a:endParaRPr sz="1643">
              <a:solidFill>
                <a:schemeClr val="dk1"/>
              </a:solidFill>
            </a:endParaRPr>
          </a:p>
          <a:p>
            <a:pPr indent="0" lvl="0" marL="457200" rtl="0" algn="l">
              <a:lnSpc>
                <a:spcPct val="100000"/>
              </a:lnSpc>
              <a:spcBef>
                <a:spcPts val="0"/>
              </a:spcBef>
              <a:spcAft>
                <a:spcPts val="0"/>
              </a:spcAft>
              <a:buNone/>
            </a:pPr>
            <a:r>
              <a:t/>
            </a:r>
            <a:endParaRPr sz="1643">
              <a:solidFill>
                <a:schemeClr val="dk1"/>
              </a:solidFill>
            </a:endParaRPr>
          </a:p>
          <a:p>
            <a:pPr indent="-325129" lvl="0" marL="457200" rtl="0" algn="l">
              <a:lnSpc>
                <a:spcPct val="100000"/>
              </a:lnSpc>
              <a:spcBef>
                <a:spcPts val="0"/>
              </a:spcBef>
              <a:spcAft>
                <a:spcPts val="0"/>
              </a:spcAft>
              <a:buClr>
                <a:schemeClr val="dk1"/>
              </a:buClr>
              <a:buSzPct val="100000"/>
              <a:buChar char="●"/>
            </a:pPr>
            <a:r>
              <a:rPr lang="en" sz="1643">
                <a:solidFill>
                  <a:schemeClr val="dk1"/>
                </a:solidFill>
              </a:rPr>
              <a:t>ND: Grand Forks, Minot, Dickenson</a:t>
            </a:r>
            <a:endParaRPr sz="1643">
              <a:solidFill>
                <a:schemeClr val="dk1"/>
              </a:solidFill>
            </a:endParaRPr>
          </a:p>
          <a:p>
            <a:pPr indent="-325129" lvl="0" marL="457200" rtl="0" algn="l">
              <a:lnSpc>
                <a:spcPct val="100000"/>
              </a:lnSpc>
              <a:spcBef>
                <a:spcPts val="0"/>
              </a:spcBef>
              <a:spcAft>
                <a:spcPts val="0"/>
              </a:spcAft>
              <a:buClr>
                <a:schemeClr val="dk1"/>
              </a:buClr>
              <a:buSzPct val="100000"/>
              <a:buChar char="●"/>
            </a:pPr>
            <a:r>
              <a:rPr lang="en" sz="1643">
                <a:solidFill>
                  <a:schemeClr val="dk1"/>
                </a:solidFill>
              </a:rPr>
              <a:t>MN: Mankato, Stewartville, St. Cloud, Duluth</a:t>
            </a:r>
            <a:endParaRPr sz="1643">
              <a:solidFill>
                <a:schemeClr val="dk1"/>
              </a:solidFill>
            </a:endParaRPr>
          </a:p>
          <a:p>
            <a:pPr indent="-325129" lvl="0" marL="457200" rtl="0" algn="l">
              <a:lnSpc>
                <a:spcPct val="100000"/>
              </a:lnSpc>
              <a:spcBef>
                <a:spcPts val="0"/>
              </a:spcBef>
              <a:spcAft>
                <a:spcPts val="0"/>
              </a:spcAft>
              <a:buClr>
                <a:schemeClr val="dk1"/>
              </a:buClr>
              <a:buSzPct val="100000"/>
              <a:buChar char="●"/>
            </a:pPr>
            <a:r>
              <a:rPr lang="en" sz="1643">
                <a:solidFill>
                  <a:schemeClr val="dk1"/>
                </a:solidFill>
              </a:rPr>
              <a:t>MT: Missoula, Bozeman, Billings, Belgrade, Butte</a:t>
            </a:r>
            <a:endParaRPr sz="1643">
              <a:solidFill>
                <a:schemeClr val="dk1"/>
              </a:solidFill>
            </a:endParaRPr>
          </a:p>
          <a:p>
            <a:pPr indent="-325129" lvl="0" marL="457200" rtl="0" algn="l">
              <a:lnSpc>
                <a:spcPct val="100000"/>
              </a:lnSpc>
              <a:spcBef>
                <a:spcPts val="0"/>
              </a:spcBef>
              <a:spcAft>
                <a:spcPts val="0"/>
              </a:spcAft>
              <a:buClr>
                <a:schemeClr val="dk1"/>
              </a:buClr>
              <a:buSzPct val="100000"/>
              <a:buChar char="●"/>
            </a:pPr>
            <a:r>
              <a:rPr lang="en" sz="1643">
                <a:solidFill>
                  <a:schemeClr val="dk1"/>
                </a:solidFill>
              </a:rPr>
              <a:t>SD: Aberdeen, Watertown, Box Elder</a:t>
            </a:r>
            <a:endParaRPr sz="1518"/>
          </a:p>
        </p:txBody>
      </p:sp>
      <p:sp>
        <p:nvSpPr>
          <p:cNvPr id="263" name="Google Shape;263;p35"/>
          <p:cNvSpPr txBox="1"/>
          <p:nvPr>
            <p:ph idx="2" type="body"/>
          </p:nvPr>
        </p:nvSpPr>
        <p:spPr>
          <a:xfrm>
            <a:off x="4832400" y="1413500"/>
            <a:ext cx="3999900" cy="3416400"/>
          </a:xfrm>
          <a:prstGeom prst="rect">
            <a:avLst/>
          </a:prstGeom>
        </p:spPr>
        <p:txBody>
          <a:bodyPr anchorCtr="0" anchor="t" bIns="91425" lIns="91425" spcFirstLastPara="1" rIns="91425" wrap="square" tIns="91425">
            <a:normAutofit fontScale="92500" lnSpcReduction="20000"/>
          </a:bodyPr>
          <a:lstStyle/>
          <a:p>
            <a:pPr indent="0" lvl="0" marL="0" rtl="0" algn="l">
              <a:lnSpc>
                <a:spcPct val="100000"/>
              </a:lnSpc>
              <a:spcBef>
                <a:spcPts val="0"/>
              </a:spcBef>
              <a:spcAft>
                <a:spcPts val="0"/>
              </a:spcAft>
              <a:buNone/>
            </a:pPr>
            <a:r>
              <a:rPr lang="en" sz="2031">
                <a:solidFill>
                  <a:srgbClr val="1B786F"/>
                </a:solidFill>
              </a:rPr>
              <a:t>Kwik Trip / Kwik Star</a:t>
            </a:r>
            <a:endParaRPr sz="2031">
              <a:solidFill>
                <a:srgbClr val="1B786F"/>
              </a:solidFill>
            </a:endParaRPr>
          </a:p>
          <a:p>
            <a:pPr indent="0" lvl="0" marL="0" rtl="0" algn="l">
              <a:lnSpc>
                <a:spcPct val="100000"/>
              </a:lnSpc>
              <a:spcBef>
                <a:spcPts val="0"/>
              </a:spcBef>
              <a:spcAft>
                <a:spcPts val="0"/>
              </a:spcAft>
              <a:buClr>
                <a:schemeClr val="dk1"/>
              </a:buClr>
              <a:buSzPct val="54174"/>
              <a:buFont typeface="Arial"/>
              <a:buNone/>
            </a:pPr>
            <a:r>
              <a:t/>
            </a:r>
            <a:endParaRPr sz="2031">
              <a:solidFill>
                <a:schemeClr val="dk1"/>
              </a:solidFill>
            </a:endParaRPr>
          </a:p>
          <a:p>
            <a:pPr indent="-325129" lvl="0" marL="457200" rtl="0" algn="l">
              <a:lnSpc>
                <a:spcPct val="100000"/>
              </a:lnSpc>
              <a:spcBef>
                <a:spcPts val="0"/>
              </a:spcBef>
              <a:spcAft>
                <a:spcPts val="0"/>
              </a:spcAft>
              <a:buClr>
                <a:schemeClr val="dk1"/>
              </a:buClr>
              <a:buSzPct val="100000"/>
              <a:buChar char="●"/>
            </a:pPr>
            <a:r>
              <a:rPr lang="en" sz="1643">
                <a:solidFill>
                  <a:schemeClr val="dk1"/>
                </a:solidFill>
              </a:rPr>
              <a:t>Built from experiments with alternative fuel distribution</a:t>
            </a:r>
            <a:endParaRPr sz="1643">
              <a:solidFill>
                <a:schemeClr val="dk1"/>
              </a:solidFill>
            </a:endParaRPr>
          </a:p>
          <a:p>
            <a:pPr indent="-325129" lvl="0" marL="457200" rtl="0" algn="l">
              <a:lnSpc>
                <a:spcPct val="100000"/>
              </a:lnSpc>
              <a:spcBef>
                <a:spcPts val="0"/>
              </a:spcBef>
              <a:spcAft>
                <a:spcPts val="0"/>
              </a:spcAft>
              <a:buClr>
                <a:schemeClr val="dk1"/>
              </a:buClr>
              <a:buSzPct val="100000"/>
              <a:buChar char="●"/>
            </a:pPr>
            <a:r>
              <a:rPr lang="en" sz="1643">
                <a:solidFill>
                  <a:schemeClr val="dk1"/>
                </a:solidFill>
              </a:rPr>
              <a:t>Digital operations platform</a:t>
            </a:r>
            <a:endParaRPr sz="1643">
              <a:solidFill>
                <a:schemeClr val="dk1"/>
              </a:solidFill>
            </a:endParaRPr>
          </a:p>
          <a:p>
            <a:pPr indent="-325129" lvl="0" marL="457200" rtl="0" algn="l">
              <a:lnSpc>
                <a:spcPct val="100000"/>
              </a:lnSpc>
              <a:spcBef>
                <a:spcPts val="0"/>
              </a:spcBef>
              <a:spcAft>
                <a:spcPts val="0"/>
              </a:spcAft>
              <a:buClr>
                <a:schemeClr val="dk1"/>
              </a:buClr>
              <a:buSzPct val="100000"/>
              <a:buChar char="●"/>
            </a:pPr>
            <a:r>
              <a:rPr lang="en" sz="1643">
                <a:solidFill>
                  <a:schemeClr val="dk1"/>
                </a:solidFill>
              </a:rPr>
              <a:t>Regional routes </a:t>
            </a:r>
            <a:endParaRPr sz="1643">
              <a:solidFill>
                <a:schemeClr val="dk1"/>
              </a:solidFill>
            </a:endParaRPr>
          </a:p>
          <a:p>
            <a:pPr indent="-325129" lvl="0" marL="457200" rtl="0" algn="l">
              <a:lnSpc>
                <a:spcPct val="100000"/>
              </a:lnSpc>
              <a:spcBef>
                <a:spcPts val="0"/>
              </a:spcBef>
              <a:spcAft>
                <a:spcPts val="0"/>
              </a:spcAft>
              <a:buClr>
                <a:schemeClr val="dk1"/>
              </a:buClr>
              <a:buSzPct val="100000"/>
              <a:buChar char="●"/>
            </a:pPr>
            <a:r>
              <a:rPr lang="en" sz="1643">
                <a:solidFill>
                  <a:schemeClr val="dk1"/>
                </a:solidFill>
              </a:rPr>
              <a:t>Domicile hubs full outbound - empty inbound</a:t>
            </a:r>
            <a:endParaRPr sz="1643">
              <a:solidFill>
                <a:schemeClr val="dk1"/>
              </a:solidFill>
            </a:endParaRPr>
          </a:p>
          <a:p>
            <a:pPr indent="-325129" lvl="0" marL="457200" rtl="0" algn="l">
              <a:lnSpc>
                <a:spcPct val="100000"/>
              </a:lnSpc>
              <a:spcBef>
                <a:spcPts val="0"/>
              </a:spcBef>
              <a:spcAft>
                <a:spcPts val="0"/>
              </a:spcAft>
              <a:buClr>
                <a:schemeClr val="dk1"/>
              </a:buClr>
              <a:buSzPct val="100000"/>
              <a:buChar char="●"/>
            </a:pPr>
            <a:r>
              <a:rPr lang="en" sz="1643">
                <a:solidFill>
                  <a:schemeClr val="dk1"/>
                </a:solidFill>
              </a:rPr>
              <a:t>Food=70% of its in-store revenue</a:t>
            </a:r>
            <a:endParaRPr sz="1643">
              <a:solidFill>
                <a:schemeClr val="dk1"/>
              </a:solidFill>
            </a:endParaRPr>
          </a:p>
          <a:p>
            <a:pPr indent="-325129" lvl="0" marL="457200" rtl="0" algn="l">
              <a:lnSpc>
                <a:spcPct val="100000"/>
              </a:lnSpc>
              <a:spcBef>
                <a:spcPts val="0"/>
              </a:spcBef>
              <a:spcAft>
                <a:spcPts val="0"/>
              </a:spcAft>
              <a:buClr>
                <a:schemeClr val="dk1"/>
              </a:buClr>
              <a:buSzPct val="100000"/>
              <a:buChar char="●"/>
            </a:pPr>
            <a:r>
              <a:rPr lang="en" sz="1643">
                <a:solidFill>
                  <a:schemeClr val="dk1"/>
                </a:solidFill>
              </a:rPr>
              <a:t>Commissary</a:t>
            </a:r>
            <a:endParaRPr sz="1643">
              <a:solidFill>
                <a:schemeClr val="dk1"/>
              </a:solidFill>
            </a:endParaRPr>
          </a:p>
          <a:p>
            <a:pPr indent="-325129" lvl="0" marL="457200" rtl="0" algn="l">
              <a:lnSpc>
                <a:spcPct val="100000"/>
              </a:lnSpc>
              <a:spcBef>
                <a:spcPts val="0"/>
              </a:spcBef>
              <a:spcAft>
                <a:spcPts val="0"/>
              </a:spcAft>
              <a:buClr>
                <a:schemeClr val="dk1"/>
              </a:buClr>
              <a:buSzPct val="100000"/>
              <a:buChar char="●"/>
            </a:pPr>
            <a:r>
              <a:rPr lang="en" sz="1643">
                <a:solidFill>
                  <a:schemeClr val="dk1"/>
                </a:solidFill>
              </a:rPr>
              <a:t>Reusable pallets, totes, lids, crates</a:t>
            </a:r>
            <a:endParaRPr sz="1643">
              <a:solidFill>
                <a:schemeClr val="dk1"/>
              </a:solidFill>
            </a:endParaRPr>
          </a:p>
          <a:p>
            <a:pPr indent="-325129" lvl="0" marL="457200" rtl="0" algn="l">
              <a:lnSpc>
                <a:spcPct val="100000"/>
              </a:lnSpc>
              <a:spcBef>
                <a:spcPts val="0"/>
              </a:spcBef>
              <a:spcAft>
                <a:spcPts val="0"/>
              </a:spcAft>
              <a:buClr>
                <a:schemeClr val="dk1"/>
              </a:buClr>
              <a:buSzPct val="100000"/>
              <a:buChar char="●"/>
            </a:pPr>
            <a:r>
              <a:rPr lang="en" sz="1643">
                <a:solidFill>
                  <a:schemeClr val="dk1"/>
                </a:solidFill>
              </a:rPr>
              <a:t>Euro-lift systems</a:t>
            </a:r>
            <a:endParaRPr sz="1643">
              <a:solidFill>
                <a:schemeClr val="dk1"/>
              </a:solidFill>
            </a:endParaRPr>
          </a:p>
          <a:p>
            <a:pPr indent="0" lvl="0" marL="914400" rtl="0" algn="l">
              <a:lnSpc>
                <a:spcPct val="100000"/>
              </a:lnSpc>
              <a:spcBef>
                <a:spcPts val="0"/>
              </a:spcBef>
              <a:spcAft>
                <a:spcPts val="0"/>
              </a:spcAft>
              <a:buNone/>
            </a:pPr>
            <a:r>
              <a:t/>
            </a:r>
            <a:endParaRPr sz="1643">
              <a:solidFill>
                <a:schemeClr val="dk1"/>
              </a:solidFill>
            </a:endParaRPr>
          </a:p>
          <a:p>
            <a:pPr indent="0" lvl="0" marL="457200" rtl="0" algn="l">
              <a:lnSpc>
                <a:spcPct val="100000"/>
              </a:lnSpc>
              <a:spcBef>
                <a:spcPts val="0"/>
              </a:spcBef>
              <a:spcAft>
                <a:spcPts val="0"/>
              </a:spcAft>
              <a:buNone/>
            </a:pPr>
            <a:r>
              <a:t/>
            </a:r>
            <a:endParaRPr sz="1643">
              <a:solidFill>
                <a:schemeClr val="dk1"/>
              </a:solidFill>
            </a:endParaRPr>
          </a:p>
          <a:p>
            <a:pPr indent="-325129" lvl="0" marL="457200" rtl="0" algn="l">
              <a:lnSpc>
                <a:spcPct val="100000"/>
              </a:lnSpc>
              <a:spcBef>
                <a:spcPts val="0"/>
              </a:spcBef>
              <a:spcAft>
                <a:spcPts val="0"/>
              </a:spcAft>
              <a:buClr>
                <a:schemeClr val="dk1"/>
              </a:buClr>
              <a:buSzPct val="100000"/>
              <a:buChar char="●"/>
            </a:pPr>
            <a:r>
              <a:rPr lang="en" sz="1643">
                <a:solidFill>
                  <a:schemeClr val="dk1"/>
                </a:solidFill>
              </a:rPr>
              <a:t>WI (500+), MN (~200+), IA (~100+) also SD, IL, MI</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36"/>
          <p:cNvPicPr preferRelativeResize="0"/>
          <p:nvPr/>
        </p:nvPicPr>
        <p:blipFill rotWithShape="1">
          <a:blip r:embed="rId3">
            <a:alphaModFix/>
          </a:blip>
          <a:srcRect b="1343" l="9822" r="19161" t="12017"/>
          <a:stretch/>
        </p:blipFill>
        <p:spPr>
          <a:xfrm>
            <a:off x="273875" y="2526025"/>
            <a:ext cx="3118504" cy="2286825"/>
          </a:xfrm>
          <a:prstGeom prst="rect">
            <a:avLst/>
          </a:prstGeom>
          <a:noFill/>
          <a:ln>
            <a:noFill/>
          </a:ln>
        </p:spPr>
      </p:pic>
      <p:sp>
        <p:nvSpPr>
          <p:cNvPr id="269" name="Google Shape;269;p36"/>
          <p:cNvSpPr txBox="1"/>
          <p:nvPr/>
        </p:nvSpPr>
        <p:spPr>
          <a:xfrm>
            <a:off x="205775" y="262950"/>
            <a:ext cx="51537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rPr>
              <a:t>Right truck type for the route</a:t>
            </a:r>
            <a:endParaRPr sz="3000">
              <a:solidFill>
                <a:schemeClr val="dk1"/>
              </a:solidFill>
            </a:endParaRPr>
          </a:p>
        </p:txBody>
      </p:sp>
      <p:sp>
        <p:nvSpPr>
          <p:cNvPr id="270" name="Google Shape;270;p36"/>
          <p:cNvSpPr txBox="1"/>
          <p:nvPr/>
        </p:nvSpPr>
        <p:spPr>
          <a:xfrm>
            <a:off x="23675" y="4812850"/>
            <a:ext cx="3849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rPr>
              <a:t>Cold Chain Technical Brief: Transport Refrigeration. UN Environmental and IIR. </a:t>
            </a:r>
            <a:endParaRPr sz="800">
              <a:solidFill>
                <a:schemeClr val="dk2"/>
              </a:solidFill>
            </a:endParaRPr>
          </a:p>
        </p:txBody>
      </p:sp>
      <p:sp>
        <p:nvSpPr>
          <p:cNvPr id="271" name="Google Shape;271;p36"/>
          <p:cNvSpPr txBox="1"/>
          <p:nvPr/>
        </p:nvSpPr>
        <p:spPr>
          <a:xfrm>
            <a:off x="167425" y="909450"/>
            <a:ext cx="3743700" cy="1605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a:solidFill>
                  <a:schemeClr val="dk1"/>
                </a:solidFill>
              </a:rPr>
              <a:t>Refrigerated Semi-Trailers (Reefers)</a:t>
            </a:r>
            <a:endParaRPr>
              <a:solidFill>
                <a:schemeClr val="dk1"/>
              </a:solidFill>
            </a:endParaRPr>
          </a:p>
          <a:p>
            <a:pPr indent="0" lvl="0" marL="0" rtl="0" algn="l">
              <a:lnSpc>
                <a:spcPct val="115000"/>
              </a:lnSpc>
              <a:spcBef>
                <a:spcPts val="1200"/>
              </a:spcBef>
              <a:spcAft>
                <a:spcPts val="0"/>
              </a:spcAft>
              <a:buNone/>
            </a:pPr>
            <a:r>
              <a:rPr lang="en">
                <a:solidFill>
                  <a:schemeClr val="dk1"/>
                </a:solidFill>
              </a:rPr>
              <a:t>Straight Trucks (Refrigerated Box Trucks)</a:t>
            </a:r>
            <a:endParaRPr>
              <a:solidFill>
                <a:schemeClr val="dk1"/>
              </a:solidFill>
            </a:endParaRPr>
          </a:p>
          <a:p>
            <a:pPr indent="0" lvl="0" marL="0" rtl="0" algn="l">
              <a:lnSpc>
                <a:spcPct val="115000"/>
              </a:lnSpc>
              <a:spcBef>
                <a:spcPts val="1200"/>
              </a:spcBef>
              <a:spcAft>
                <a:spcPts val="0"/>
              </a:spcAft>
              <a:buNone/>
            </a:pPr>
            <a:r>
              <a:rPr lang="en">
                <a:solidFill>
                  <a:schemeClr val="dk1"/>
                </a:solidFill>
              </a:rPr>
              <a:t>Reefer </a:t>
            </a:r>
            <a:r>
              <a:rPr lang="en">
                <a:solidFill>
                  <a:schemeClr val="dk1"/>
                </a:solidFill>
              </a:rPr>
              <a:t>LTL (Less-than-Truckload) Vehicles</a:t>
            </a:r>
            <a:endParaRPr>
              <a:solidFill>
                <a:schemeClr val="dk1"/>
              </a:solidFill>
            </a:endParaRPr>
          </a:p>
          <a:p>
            <a:pPr indent="0" lvl="0" marL="0" rtl="0" algn="l">
              <a:lnSpc>
                <a:spcPct val="115000"/>
              </a:lnSpc>
              <a:spcBef>
                <a:spcPts val="1200"/>
              </a:spcBef>
              <a:spcAft>
                <a:spcPts val="1200"/>
              </a:spcAft>
              <a:buNone/>
            </a:pPr>
            <a:r>
              <a:rPr lang="en">
                <a:solidFill>
                  <a:schemeClr val="dk1"/>
                </a:solidFill>
              </a:rPr>
              <a:t>Insulated Vans/Sprinter Vans</a:t>
            </a:r>
            <a:endParaRPr>
              <a:solidFill>
                <a:schemeClr val="dk2"/>
              </a:solidFill>
            </a:endParaRPr>
          </a:p>
        </p:txBody>
      </p:sp>
      <p:pic>
        <p:nvPicPr>
          <p:cNvPr id="272" name="Google Shape;272;p36" title="Screenshot 2026-02-16 at 5.05.22 PM.png"/>
          <p:cNvPicPr preferRelativeResize="0"/>
          <p:nvPr/>
        </p:nvPicPr>
        <p:blipFill>
          <a:blip r:embed="rId4">
            <a:alphaModFix/>
          </a:blip>
          <a:stretch>
            <a:fillRect/>
          </a:stretch>
        </p:blipFill>
        <p:spPr>
          <a:xfrm>
            <a:off x="4072250" y="1352675"/>
            <a:ext cx="4948649" cy="34601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7"/>
          <p:cNvSpPr txBox="1"/>
          <p:nvPr/>
        </p:nvSpPr>
        <p:spPr>
          <a:xfrm>
            <a:off x="790450" y="773750"/>
            <a:ext cx="7949100" cy="3489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100"/>
              </a:spcBef>
              <a:spcAft>
                <a:spcPts val="0"/>
              </a:spcAft>
              <a:buNone/>
            </a:pPr>
            <a:r>
              <a:rPr lang="en" sz="3000">
                <a:solidFill>
                  <a:schemeClr val="dk1"/>
                </a:solidFill>
              </a:rPr>
              <a:t>What Strengthens Rural Fresh Food Access </a:t>
            </a:r>
            <a:r>
              <a:rPr i="1" lang="en" sz="1800">
                <a:solidFill>
                  <a:srgbClr val="1B786F"/>
                </a:solidFill>
              </a:rPr>
              <a:t>Infrastructure + collaboration = lower costs, fair markets</a:t>
            </a:r>
            <a:endParaRPr sz="1800">
              <a:solidFill>
                <a:srgbClr val="1B786F"/>
              </a:solidFill>
            </a:endParaRPr>
          </a:p>
          <a:p>
            <a:pPr indent="0" lvl="0" marL="0" rtl="0" algn="l">
              <a:lnSpc>
                <a:spcPct val="142857"/>
              </a:lnSpc>
              <a:spcBef>
                <a:spcPts val="1100"/>
              </a:spcBef>
              <a:spcAft>
                <a:spcPts val="0"/>
              </a:spcAft>
              <a:buNone/>
            </a:pPr>
            <a:r>
              <a:t/>
            </a:r>
            <a:endParaRPr sz="1800">
              <a:solidFill>
                <a:schemeClr val="dk1"/>
              </a:solidFill>
            </a:endParaRPr>
          </a:p>
          <a:p>
            <a:pPr indent="0" lvl="0" marL="0" rtl="0" algn="l">
              <a:lnSpc>
                <a:spcPct val="142857"/>
              </a:lnSpc>
              <a:spcBef>
                <a:spcPts val="1100"/>
              </a:spcBef>
              <a:spcAft>
                <a:spcPts val="0"/>
              </a:spcAft>
              <a:buNone/>
            </a:pPr>
            <a:r>
              <a:t/>
            </a:r>
            <a:endParaRPr sz="1800">
              <a:solidFill>
                <a:schemeClr val="dk1"/>
              </a:solidFill>
            </a:endParaRPr>
          </a:p>
          <a:p>
            <a:pPr indent="0" lvl="0" marL="0" rtl="0" algn="l">
              <a:lnSpc>
                <a:spcPct val="142857"/>
              </a:lnSpc>
              <a:spcBef>
                <a:spcPts val="1100"/>
              </a:spcBef>
              <a:spcAft>
                <a:spcPts val="0"/>
              </a:spcAft>
              <a:buNone/>
            </a:pPr>
            <a:r>
              <a:t/>
            </a:r>
            <a:endParaRPr sz="1800">
              <a:solidFill>
                <a:schemeClr val="dk1"/>
              </a:solidFill>
            </a:endParaRPr>
          </a:p>
          <a:p>
            <a:pPr indent="0" lvl="0" marL="0" rtl="0" algn="l">
              <a:lnSpc>
                <a:spcPct val="142857"/>
              </a:lnSpc>
              <a:spcBef>
                <a:spcPts val="1100"/>
              </a:spcBef>
              <a:spcAft>
                <a:spcPts val="0"/>
              </a:spcAft>
              <a:buNone/>
            </a:pPr>
            <a:r>
              <a:t/>
            </a:r>
            <a:endParaRPr sz="1800">
              <a:solidFill>
                <a:schemeClr val="dk1"/>
              </a:solidFill>
            </a:endParaRPr>
          </a:p>
          <a:p>
            <a:pPr indent="0" lvl="0" marL="457200" rtl="0" algn="l">
              <a:lnSpc>
                <a:spcPct val="115000"/>
              </a:lnSpc>
              <a:spcBef>
                <a:spcPts val="1100"/>
              </a:spcBef>
              <a:spcAft>
                <a:spcPts val="1100"/>
              </a:spcAft>
              <a:buNone/>
            </a:pPr>
            <a:r>
              <a:t/>
            </a:r>
            <a:endParaRPr sz="1800">
              <a:solidFill>
                <a:schemeClr val="dk1"/>
              </a:solidFill>
            </a:endParaRPr>
          </a:p>
        </p:txBody>
      </p:sp>
      <p:pic>
        <p:nvPicPr>
          <p:cNvPr id="278" name="Google Shape;278;p37" title="Screenshot 2026-04-21 at 11.21.34 AM.png"/>
          <p:cNvPicPr preferRelativeResize="0"/>
          <p:nvPr/>
        </p:nvPicPr>
        <p:blipFill>
          <a:blip r:embed="rId3">
            <a:alphaModFix/>
          </a:blip>
          <a:stretch>
            <a:fillRect/>
          </a:stretch>
        </p:blipFill>
        <p:spPr>
          <a:xfrm>
            <a:off x="7290897" y="2224375"/>
            <a:ext cx="1152873" cy="1020400"/>
          </a:xfrm>
          <a:prstGeom prst="rect">
            <a:avLst/>
          </a:prstGeom>
          <a:noFill/>
          <a:ln>
            <a:noFill/>
          </a:ln>
        </p:spPr>
      </p:pic>
      <p:pic>
        <p:nvPicPr>
          <p:cNvPr id="279" name="Google Shape;279;p37" title="Screenshot 2026-04-21 at 11.22.17 AM.png"/>
          <p:cNvPicPr preferRelativeResize="0"/>
          <p:nvPr/>
        </p:nvPicPr>
        <p:blipFill>
          <a:blip r:embed="rId4">
            <a:alphaModFix/>
          </a:blip>
          <a:stretch>
            <a:fillRect/>
          </a:stretch>
        </p:blipFill>
        <p:spPr>
          <a:xfrm>
            <a:off x="1856900" y="2254617"/>
            <a:ext cx="1213142" cy="990166"/>
          </a:xfrm>
          <a:prstGeom prst="rect">
            <a:avLst/>
          </a:prstGeom>
          <a:noFill/>
          <a:ln>
            <a:noFill/>
          </a:ln>
        </p:spPr>
      </p:pic>
      <p:pic>
        <p:nvPicPr>
          <p:cNvPr id="280" name="Google Shape;280;p37" title="Screenshot 2026-04-21 at 11.24.05 AM.png"/>
          <p:cNvPicPr preferRelativeResize="0"/>
          <p:nvPr/>
        </p:nvPicPr>
        <p:blipFill>
          <a:blip r:embed="rId5">
            <a:alphaModFix/>
          </a:blip>
          <a:stretch>
            <a:fillRect/>
          </a:stretch>
        </p:blipFill>
        <p:spPr>
          <a:xfrm>
            <a:off x="3397669" y="2194450"/>
            <a:ext cx="1109254" cy="1020399"/>
          </a:xfrm>
          <a:prstGeom prst="rect">
            <a:avLst/>
          </a:prstGeom>
          <a:noFill/>
          <a:ln>
            <a:noFill/>
          </a:ln>
        </p:spPr>
      </p:pic>
      <p:pic>
        <p:nvPicPr>
          <p:cNvPr id="281" name="Google Shape;281;p37" title="Screenshot 2026-04-21 at 11.24.59 AM.png"/>
          <p:cNvPicPr preferRelativeResize="0"/>
          <p:nvPr/>
        </p:nvPicPr>
        <p:blipFill>
          <a:blip r:embed="rId6">
            <a:alphaModFix/>
          </a:blip>
          <a:stretch>
            <a:fillRect/>
          </a:stretch>
        </p:blipFill>
        <p:spPr>
          <a:xfrm>
            <a:off x="4834547" y="2254621"/>
            <a:ext cx="930411" cy="990150"/>
          </a:xfrm>
          <a:prstGeom prst="rect">
            <a:avLst/>
          </a:prstGeom>
          <a:noFill/>
          <a:ln>
            <a:noFill/>
          </a:ln>
        </p:spPr>
      </p:pic>
      <p:pic>
        <p:nvPicPr>
          <p:cNvPr id="282" name="Google Shape;282;p37" title="Screenshot 2026-04-21 at 11.26.14 AM.png"/>
          <p:cNvPicPr preferRelativeResize="0"/>
          <p:nvPr/>
        </p:nvPicPr>
        <p:blipFill>
          <a:blip r:embed="rId7">
            <a:alphaModFix/>
          </a:blip>
          <a:stretch>
            <a:fillRect/>
          </a:stretch>
        </p:blipFill>
        <p:spPr>
          <a:xfrm>
            <a:off x="5999767" y="2224375"/>
            <a:ext cx="1056308" cy="1020400"/>
          </a:xfrm>
          <a:prstGeom prst="rect">
            <a:avLst/>
          </a:prstGeom>
          <a:noFill/>
          <a:ln>
            <a:noFill/>
          </a:ln>
        </p:spPr>
      </p:pic>
      <p:sp>
        <p:nvSpPr>
          <p:cNvPr id="283" name="Google Shape;283;p37"/>
          <p:cNvSpPr txBox="1"/>
          <p:nvPr/>
        </p:nvSpPr>
        <p:spPr>
          <a:xfrm>
            <a:off x="1856875" y="3332875"/>
            <a:ext cx="12132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Shared coldchain resources</a:t>
            </a:r>
            <a:endParaRPr sz="1800">
              <a:solidFill>
                <a:schemeClr val="dk2"/>
              </a:solidFill>
            </a:endParaRPr>
          </a:p>
        </p:txBody>
      </p:sp>
      <p:sp>
        <p:nvSpPr>
          <p:cNvPr id="284" name="Google Shape;284;p37"/>
          <p:cNvSpPr txBox="1"/>
          <p:nvPr/>
        </p:nvSpPr>
        <p:spPr>
          <a:xfrm>
            <a:off x="3424150" y="3332875"/>
            <a:ext cx="1109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Coop structure</a:t>
            </a:r>
            <a:endParaRPr sz="1800">
              <a:solidFill>
                <a:schemeClr val="dk2"/>
              </a:solidFill>
            </a:endParaRPr>
          </a:p>
        </p:txBody>
      </p:sp>
      <p:sp>
        <p:nvSpPr>
          <p:cNvPr id="285" name="Google Shape;285;p37"/>
          <p:cNvSpPr txBox="1"/>
          <p:nvPr/>
        </p:nvSpPr>
        <p:spPr>
          <a:xfrm>
            <a:off x="4708350" y="3332875"/>
            <a:ext cx="1492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Regional routes</a:t>
            </a:r>
            <a:endParaRPr sz="1800">
              <a:solidFill>
                <a:schemeClr val="dk2"/>
              </a:solidFill>
            </a:endParaRPr>
          </a:p>
        </p:txBody>
      </p:sp>
      <p:sp>
        <p:nvSpPr>
          <p:cNvPr id="286" name="Google Shape;286;p37"/>
          <p:cNvSpPr txBox="1"/>
          <p:nvPr/>
        </p:nvSpPr>
        <p:spPr>
          <a:xfrm>
            <a:off x="5999775" y="3332875"/>
            <a:ext cx="1152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Data &amp; modeling</a:t>
            </a:r>
            <a:endParaRPr sz="1800">
              <a:solidFill>
                <a:schemeClr val="dk2"/>
              </a:solidFill>
            </a:endParaRPr>
          </a:p>
        </p:txBody>
      </p:sp>
      <p:sp>
        <p:nvSpPr>
          <p:cNvPr id="287" name="Google Shape;287;p37"/>
          <p:cNvSpPr txBox="1"/>
          <p:nvPr/>
        </p:nvSpPr>
        <p:spPr>
          <a:xfrm>
            <a:off x="7275888" y="3332875"/>
            <a:ext cx="1182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Antitrust</a:t>
            </a:r>
            <a:r>
              <a:rPr lang="en" sz="1800">
                <a:solidFill>
                  <a:schemeClr val="dk2"/>
                </a:solidFill>
              </a:rPr>
              <a:t> rules</a:t>
            </a:r>
            <a:endParaRPr sz="1800">
              <a:solidFill>
                <a:schemeClr val="dk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8"/>
          <p:cNvSpPr txBox="1"/>
          <p:nvPr>
            <p:ph type="title"/>
          </p:nvPr>
        </p:nvSpPr>
        <p:spPr>
          <a:xfrm>
            <a:off x="311700" y="4071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What can we influence – alone and together</a:t>
            </a:r>
            <a:endParaRPr sz="3000"/>
          </a:p>
        </p:txBody>
      </p:sp>
      <p:sp>
        <p:nvSpPr>
          <p:cNvPr id="293" name="Google Shape;293;p38"/>
          <p:cNvSpPr txBox="1"/>
          <p:nvPr>
            <p:ph idx="1" type="body"/>
          </p:nvPr>
        </p:nvSpPr>
        <p:spPr>
          <a:xfrm>
            <a:off x="418225" y="129872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800">
                <a:solidFill>
                  <a:srgbClr val="1B786F"/>
                </a:solidFill>
              </a:rPr>
              <a:t>Individual business actions</a:t>
            </a:r>
            <a:r>
              <a:rPr lang="en" sz="2400">
                <a:solidFill>
                  <a:schemeClr val="dk1"/>
                </a:solidFill>
              </a:rPr>
              <a:t> </a:t>
            </a:r>
            <a:endParaRPr sz="2400">
              <a:solidFill>
                <a:schemeClr val="dk1"/>
              </a:solidFill>
            </a:endParaRPr>
          </a:p>
        </p:txBody>
      </p:sp>
      <p:sp>
        <p:nvSpPr>
          <p:cNvPr id="294" name="Google Shape;294;p38"/>
          <p:cNvSpPr txBox="1"/>
          <p:nvPr>
            <p:ph idx="2" type="body"/>
          </p:nvPr>
        </p:nvSpPr>
        <p:spPr>
          <a:xfrm>
            <a:off x="4703700" y="1298725"/>
            <a:ext cx="4440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800">
                <a:solidFill>
                  <a:srgbClr val="1B786F"/>
                </a:solidFill>
              </a:rPr>
              <a:t>Collective high leverage action</a:t>
            </a:r>
            <a:endParaRPr sz="1800">
              <a:solidFill>
                <a:srgbClr val="1B786F"/>
              </a:solidFill>
            </a:endParaRPr>
          </a:p>
        </p:txBody>
      </p:sp>
      <p:sp>
        <p:nvSpPr>
          <p:cNvPr id="295" name="Google Shape;295;p38"/>
          <p:cNvSpPr txBox="1"/>
          <p:nvPr/>
        </p:nvSpPr>
        <p:spPr>
          <a:xfrm>
            <a:off x="4869950" y="1770525"/>
            <a:ext cx="3396000" cy="317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Shared logistics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Right-scale warehousing infrastructure - minihubs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Collaborative market infrastructure</a:t>
            </a:r>
            <a:endParaRPr>
              <a:solidFill>
                <a:schemeClr val="dk1"/>
              </a:solidFill>
            </a:endParaRPr>
          </a:p>
          <a:p>
            <a:pPr indent="0" lvl="0" marL="0" rtl="0" algn="l">
              <a:spcBef>
                <a:spcPts val="0"/>
              </a:spcBef>
              <a:spcAft>
                <a:spcPts val="0"/>
              </a:spcAft>
              <a:buNone/>
            </a:pPr>
            <a:r>
              <a:rPr lang="en">
                <a:solidFill>
                  <a:schemeClr val="dk1"/>
                </a:solidFill>
              </a:rPr>
              <a:t>- </a:t>
            </a:r>
            <a:r>
              <a:rPr lang="en">
                <a:solidFill>
                  <a:schemeClr val="dk1"/>
                </a:solidFill>
              </a:rPr>
              <a:t>multitenant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State transportation policy, investment in infrastructure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Antitrust enforcement and a new Motor Carrier Act</a:t>
            </a:r>
            <a:endParaRPr>
              <a:solidFill>
                <a:schemeClr val="dk1"/>
              </a:solidFill>
            </a:endParaRPr>
          </a:p>
          <a:p>
            <a:pPr indent="0" lvl="0" marL="0" rtl="0" algn="l">
              <a:spcBef>
                <a:spcPts val="0"/>
              </a:spcBef>
              <a:spcAft>
                <a:spcPts val="0"/>
              </a:spcAft>
              <a:buNone/>
            </a:pPr>
            <a:r>
              <a:t/>
            </a:r>
            <a:endParaRPr b="1" sz="1200">
              <a:solidFill>
                <a:schemeClr val="dk1"/>
              </a:solidFill>
              <a:latin typeface="Times New Roman"/>
              <a:ea typeface="Times New Roman"/>
              <a:cs typeface="Times New Roman"/>
              <a:sym typeface="Times New Roman"/>
            </a:endParaRPr>
          </a:p>
        </p:txBody>
      </p:sp>
      <p:sp>
        <p:nvSpPr>
          <p:cNvPr id="296" name="Google Shape;296;p38"/>
          <p:cNvSpPr txBox="1"/>
          <p:nvPr/>
        </p:nvSpPr>
        <p:spPr>
          <a:xfrm>
            <a:off x="625475" y="1770525"/>
            <a:ext cx="33960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Joint ordering</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Cooperative business structure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Cooperation among cooperatives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Diversified services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Join organizations</a:t>
            </a:r>
            <a:endParaRPr b="1">
              <a:solidFill>
                <a:schemeClr val="dk1"/>
              </a:solidFill>
              <a:latin typeface="Times New Roman"/>
              <a:ea typeface="Times New Roman"/>
              <a:cs typeface="Times New Roman"/>
              <a:sym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9"/>
          <p:cNvSpPr txBox="1"/>
          <p:nvPr/>
        </p:nvSpPr>
        <p:spPr>
          <a:xfrm>
            <a:off x="595625" y="762150"/>
            <a:ext cx="78816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rPr>
              <a:t>Your businesses are infrastructure for impact. </a:t>
            </a:r>
            <a:endParaRPr sz="3000">
              <a:solidFill>
                <a:schemeClr val="dk1"/>
              </a:solidFill>
            </a:endParaRPr>
          </a:p>
          <a:p>
            <a:pPr indent="0" lvl="0" marL="0" rtl="0" algn="l">
              <a:spcBef>
                <a:spcPts val="0"/>
              </a:spcBef>
              <a:spcAft>
                <a:spcPts val="0"/>
              </a:spcAft>
              <a:buNone/>
            </a:pPr>
            <a:r>
              <a:t/>
            </a:r>
            <a:endParaRPr sz="3000">
              <a:solidFill>
                <a:schemeClr val="dk1"/>
              </a:solidFill>
            </a:endParaRPr>
          </a:p>
          <a:p>
            <a:pPr indent="0" lvl="0" marL="0" rtl="0" algn="l">
              <a:spcBef>
                <a:spcPts val="0"/>
              </a:spcBef>
              <a:spcAft>
                <a:spcPts val="0"/>
              </a:spcAft>
              <a:buNone/>
            </a:pPr>
            <a:r>
              <a:rPr lang="en" sz="3000">
                <a:solidFill>
                  <a:schemeClr val="dk1"/>
                </a:solidFill>
              </a:rPr>
              <a:t>You are more than a business leader. </a:t>
            </a:r>
            <a:endParaRPr sz="3000">
              <a:solidFill>
                <a:schemeClr val="dk1"/>
              </a:solidFill>
            </a:endParaRPr>
          </a:p>
          <a:p>
            <a:pPr indent="0" lvl="0" marL="0" rtl="0" algn="l">
              <a:spcBef>
                <a:spcPts val="0"/>
              </a:spcBef>
              <a:spcAft>
                <a:spcPts val="0"/>
              </a:spcAft>
              <a:buNone/>
            </a:pPr>
            <a:r>
              <a:t/>
            </a:r>
            <a:endParaRPr sz="3000">
              <a:solidFill>
                <a:schemeClr val="dk1"/>
              </a:solidFill>
            </a:endParaRPr>
          </a:p>
          <a:p>
            <a:pPr indent="0" lvl="0" marL="0" rtl="0" algn="l">
              <a:spcBef>
                <a:spcPts val="0"/>
              </a:spcBef>
              <a:spcAft>
                <a:spcPts val="0"/>
              </a:spcAft>
              <a:buNone/>
            </a:pPr>
            <a:r>
              <a:rPr lang="en" sz="3000">
                <a:solidFill>
                  <a:schemeClr val="dk1"/>
                </a:solidFill>
              </a:rPr>
              <a:t>You create rural resilience. </a:t>
            </a:r>
            <a:endParaRPr sz="30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40" title="who will control america.jpg"/>
          <p:cNvPicPr preferRelativeResize="0"/>
          <p:nvPr/>
        </p:nvPicPr>
        <p:blipFill rotWithShape="1">
          <a:blip r:embed="rId3">
            <a:alphaModFix/>
          </a:blip>
          <a:srcRect b="53519" l="4079" r="6065" t="0"/>
          <a:stretch/>
        </p:blipFill>
        <p:spPr>
          <a:xfrm>
            <a:off x="1008375" y="164000"/>
            <a:ext cx="7196548" cy="48779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nvSpPr>
        <p:spPr>
          <a:xfrm>
            <a:off x="133450" y="246575"/>
            <a:ext cx="4369800" cy="1081800"/>
          </a:xfrm>
          <a:prstGeom prst="rect">
            <a:avLst/>
          </a:prstGeom>
          <a:noFill/>
          <a:ln>
            <a:noFill/>
          </a:ln>
        </p:spPr>
        <p:txBody>
          <a:bodyPr anchorCtr="0" anchor="t" bIns="91425" lIns="91425" spcFirstLastPara="1" rIns="91425" wrap="square" tIns="91425">
            <a:spAutoFit/>
          </a:bodyPr>
          <a:lstStyle/>
          <a:p>
            <a:pPr indent="0" lvl="0" marL="0" rtl="0" algn="l">
              <a:lnSpc>
                <a:spcPct val="142857"/>
              </a:lnSpc>
              <a:spcBef>
                <a:spcPts val="1100"/>
              </a:spcBef>
              <a:spcAft>
                <a:spcPts val="1100"/>
              </a:spcAft>
              <a:buNone/>
            </a:pPr>
            <a:r>
              <a:rPr i="1" lang="en" sz="2400">
                <a:solidFill>
                  <a:schemeClr val="dk1"/>
                </a:solidFill>
              </a:rPr>
              <a:t>Your daily constraints are structural, not managerial.</a:t>
            </a:r>
            <a:endParaRPr sz="2400">
              <a:solidFill>
                <a:schemeClr val="dk1"/>
              </a:solidFill>
            </a:endParaRPr>
          </a:p>
        </p:txBody>
      </p:sp>
      <p:sp>
        <p:nvSpPr>
          <p:cNvPr id="72" name="Google Shape;72;p15"/>
          <p:cNvSpPr txBox="1"/>
          <p:nvPr/>
        </p:nvSpPr>
        <p:spPr>
          <a:xfrm>
            <a:off x="163950" y="1428575"/>
            <a:ext cx="4017300" cy="2134800"/>
          </a:xfrm>
          <a:prstGeom prst="rect">
            <a:avLst/>
          </a:prstGeom>
          <a:noFill/>
          <a:ln>
            <a:noFill/>
          </a:ln>
        </p:spPr>
        <p:txBody>
          <a:bodyPr anchorCtr="0" anchor="t" bIns="91425" lIns="91425" spcFirstLastPara="1" rIns="91425" wrap="square" tIns="91425">
            <a:spAutoFit/>
          </a:bodyPr>
          <a:lstStyle/>
          <a:p>
            <a:pPr indent="0" lvl="0" marL="12700" marR="12700" rtl="0" algn="l">
              <a:lnSpc>
                <a:spcPct val="115000"/>
              </a:lnSpc>
              <a:spcBef>
                <a:spcPts val="1800"/>
              </a:spcBef>
              <a:spcAft>
                <a:spcPts val="1800"/>
              </a:spcAft>
              <a:buNone/>
            </a:pPr>
            <a:r>
              <a:rPr lang="en">
                <a:solidFill>
                  <a:srgbClr val="4285F4"/>
                </a:solidFill>
              </a:rPr>
              <a:t>“</a:t>
            </a:r>
            <a:r>
              <a:rPr i="1" lang="en">
                <a:solidFill>
                  <a:srgbClr val="4285F4"/>
                </a:solidFill>
                <a:latin typeface="Times New Roman"/>
                <a:ea typeface="Times New Roman"/>
                <a:cs typeface="Times New Roman"/>
                <a:sym typeface="Times New Roman"/>
              </a:rPr>
              <a:t>When grandpa was here there were five grocery stores in [town]. Now there's one…</a:t>
            </a:r>
            <a:r>
              <a:rPr i="1" lang="en">
                <a:solidFill>
                  <a:srgbClr val="4285F4"/>
                </a:solidFill>
                <a:latin typeface="Times New Roman"/>
                <a:ea typeface="Times New Roman"/>
                <a:cs typeface="Times New Roman"/>
                <a:sym typeface="Times New Roman"/>
              </a:rPr>
              <a:t>Our biggest problem is Dollar Stores. Our grocery store sells perishable items; that is more labor intensive because we need skilled labor. Dollar Stores sell milk and frozen food, but not fresh. We take a big hit in our health and beauty and paper products from them.” -- large independent grocery store owner</a:t>
            </a:r>
            <a:endParaRPr i="1">
              <a:solidFill>
                <a:srgbClr val="4285F4"/>
              </a:solidFill>
              <a:latin typeface="Times New Roman"/>
              <a:ea typeface="Times New Roman"/>
              <a:cs typeface="Times New Roman"/>
              <a:sym typeface="Times New Roman"/>
            </a:endParaRPr>
          </a:p>
        </p:txBody>
      </p:sp>
      <p:sp>
        <p:nvSpPr>
          <p:cNvPr id="73" name="Google Shape;73;p15"/>
          <p:cNvSpPr txBox="1"/>
          <p:nvPr/>
        </p:nvSpPr>
        <p:spPr>
          <a:xfrm>
            <a:off x="4385450" y="235475"/>
            <a:ext cx="4532400" cy="1887000"/>
          </a:xfrm>
          <a:prstGeom prst="rect">
            <a:avLst/>
          </a:prstGeom>
          <a:noFill/>
          <a:ln>
            <a:noFill/>
          </a:ln>
        </p:spPr>
        <p:txBody>
          <a:bodyPr anchorCtr="0" anchor="t" bIns="91425" lIns="91425" spcFirstLastPara="1" rIns="91425" wrap="square" tIns="91425">
            <a:spAutoFit/>
          </a:bodyPr>
          <a:lstStyle/>
          <a:p>
            <a:pPr indent="0" lvl="0" marL="12700" marR="12700" rtl="0" algn="l">
              <a:lnSpc>
                <a:spcPct val="115000"/>
              </a:lnSpc>
              <a:spcBef>
                <a:spcPts val="1800"/>
              </a:spcBef>
              <a:spcAft>
                <a:spcPts val="1800"/>
              </a:spcAft>
              <a:buNone/>
            </a:pPr>
            <a:r>
              <a:rPr i="1" lang="en">
                <a:solidFill>
                  <a:srgbClr val="4285F4"/>
                </a:solidFill>
                <a:latin typeface="Times New Roman"/>
                <a:ea typeface="Times New Roman"/>
                <a:cs typeface="Times New Roman"/>
                <a:sym typeface="Times New Roman"/>
              </a:rPr>
              <a:t>“A customer calls in and orders 50 cases, but it's 50 different items ...it takes the same amount of time as if a customer calls in orders 50 different items, but takes five to 10 cases, you know, because all it is a different digital keypad yet one is extremely more profitable than the other.…And so the more profitable we can be, the cheaper the cost of goods is for the stores.” –midsize distributor</a:t>
            </a:r>
            <a:endParaRPr i="1">
              <a:solidFill>
                <a:srgbClr val="4285F4"/>
              </a:solidFill>
              <a:latin typeface="Times New Roman"/>
              <a:ea typeface="Times New Roman"/>
              <a:cs typeface="Times New Roman"/>
              <a:sym typeface="Times New Roman"/>
            </a:endParaRPr>
          </a:p>
        </p:txBody>
      </p:sp>
      <p:sp>
        <p:nvSpPr>
          <p:cNvPr id="74" name="Google Shape;74;p15"/>
          <p:cNvSpPr txBox="1"/>
          <p:nvPr/>
        </p:nvSpPr>
        <p:spPr>
          <a:xfrm>
            <a:off x="133450" y="3663575"/>
            <a:ext cx="5003400" cy="895800"/>
          </a:xfrm>
          <a:prstGeom prst="rect">
            <a:avLst/>
          </a:prstGeom>
          <a:noFill/>
          <a:ln>
            <a:noFill/>
          </a:ln>
        </p:spPr>
        <p:txBody>
          <a:bodyPr anchorCtr="0" anchor="t" bIns="91425" lIns="91425" spcFirstLastPara="1" rIns="91425" wrap="square" tIns="91425">
            <a:spAutoFit/>
          </a:bodyPr>
          <a:lstStyle/>
          <a:p>
            <a:pPr indent="0" lvl="0" marL="469900" marR="12700" rtl="0" algn="l">
              <a:lnSpc>
                <a:spcPct val="115000"/>
              </a:lnSpc>
              <a:spcBef>
                <a:spcPts val="1800"/>
              </a:spcBef>
              <a:spcAft>
                <a:spcPts val="1800"/>
              </a:spcAft>
              <a:buNone/>
            </a:pPr>
            <a:r>
              <a:rPr i="1" lang="en">
                <a:solidFill>
                  <a:srgbClr val="4A86E8"/>
                </a:solidFill>
                <a:latin typeface="Times New Roman"/>
                <a:ea typeface="Times New Roman"/>
                <a:cs typeface="Times New Roman"/>
                <a:sym typeface="Times New Roman"/>
              </a:rPr>
              <a:t>“And these Dollar Generals are really giving them that opportunity to put some, at least the basic fundamental items into their houses, at a cheaper cost.” --large distributor</a:t>
            </a:r>
            <a:endParaRPr i="1">
              <a:solidFill>
                <a:srgbClr val="4A86E8"/>
              </a:solidFill>
              <a:latin typeface="Times New Roman"/>
              <a:ea typeface="Times New Roman"/>
              <a:cs typeface="Times New Roman"/>
              <a:sym typeface="Times New Roman"/>
            </a:endParaRPr>
          </a:p>
        </p:txBody>
      </p:sp>
      <p:sp>
        <p:nvSpPr>
          <p:cNvPr id="75" name="Google Shape;75;p15"/>
          <p:cNvSpPr txBox="1"/>
          <p:nvPr/>
        </p:nvSpPr>
        <p:spPr>
          <a:xfrm>
            <a:off x="5136850" y="2165400"/>
            <a:ext cx="3691800" cy="255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1"/>
                </a:solidFill>
              </a:rPr>
              <a:t>The story: </a:t>
            </a:r>
            <a:endParaRPr>
              <a:solidFill>
                <a:schemeClr val="accent1"/>
              </a:solidFill>
            </a:endParaRPr>
          </a:p>
          <a:p>
            <a:pPr indent="-317500" lvl="0" marL="457200" rtl="0" algn="l">
              <a:spcBef>
                <a:spcPts val="0"/>
              </a:spcBef>
              <a:spcAft>
                <a:spcPts val="0"/>
              </a:spcAft>
              <a:buClr>
                <a:schemeClr val="dk1"/>
              </a:buClr>
              <a:buSzPts val="1400"/>
              <a:buChar char="●"/>
            </a:pPr>
            <a:r>
              <a:rPr lang="en">
                <a:solidFill>
                  <a:schemeClr val="dk1"/>
                </a:solidFill>
              </a:rPr>
              <a:t>Mutual customers would make an infrequent trip to the supercenter to stock up on shelf stable and frozen products. </a:t>
            </a:r>
            <a:endParaRPr>
              <a:solidFill>
                <a:schemeClr val="dk1"/>
              </a:solidFill>
            </a:endParaRPr>
          </a:p>
          <a:p>
            <a:pPr indent="0" lvl="0" marL="457200" rtl="0" algn="l">
              <a:spcBef>
                <a:spcPts val="0"/>
              </a:spcBef>
              <a:spcAft>
                <a:spcPts val="0"/>
              </a:spcAft>
              <a:buNone/>
            </a:pPr>
            <a:r>
              <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Each month, the same customers would purchase about five smaller baskets from the independent grocer, primarily perishable products such as meat, dairy, bakery and produce. </a:t>
            </a:r>
            <a:endParaRPr>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16" name="Google Shape;316;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descr="Diagram&#10;&#10;Description automatically generated" id="80" name="Google Shape;80;p16"/>
          <p:cNvPicPr preferRelativeResize="0"/>
          <p:nvPr/>
        </p:nvPicPr>
        <p:blipFill rotWithShape="1">
          <a:blip r:embed="rId3">
            <a:alphaModFix/>
          </a:blip>
          <a:srcRect b="44029" l="0" r="0" t="23201"/>
          <a:stretch/>
        </p:blipFill>
        <p:spPr>
          <a:xfrm>
            <a:off x="763925" y="977350"/>
            <a:ext cx="6814049" cy="1508875"/>
          </a:xfrm>
          <a:prstGeom prst="rect">
            <a:avLst/>
          </a:prstGeom>
          <a:noFill/>
          <a:ln>
            <a:noFill/>
          </a:ln>
        </p:spPr>
      </p:pic>
      <p:sp>
        <p:nvSpPr>
          <p:cNvPr id="81" name="Google Shape;81;p16"/>
          <p:cNvSpPr/>
          <p:nvPr/>
        </p:nvSpPr>
        <p:spPr>
          <a:xfrm>
            <a:off x="2365875" y="3424625"/>
            <a:ext cx="753000" cy="376500"/>
          </a:xfrm>
          <a:prstGeom prst="leftArrow">
            <a:avLst>
              <a:gd fmla="val 50000" name="adj1"/>
              <a:gd fmla="val 50000" name="adj2"/>
            </a:avLst>
          </a:prstGeom>
          <a:solidFill>
            <a:srgbClr val="EA999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 name="Google Shape;82;p16"/>
          <p:cNvSpPr txBox="1"/>
          <p:nvPr/>
        </p:nvSpPr>
        <p:spPr>
          <a:xfrm>
            <a:off x="942600" y="330850"/>
            <a:ext cx="63117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dk1"/>
                </a:solidFill>
              </a:rPr>
              <a:t>Five Flows in Supply Networks</a:t>
            </a:r>
            <a:endParaRPr b="1" sz="3000">
              <a:solidFill>
                <a:schemeClr val="dk1"/>
              </a:solidFill>
            </a:endParaRPr>
          </a:p>
        </p:txBody>
      </p:sp>
      <p:grpSp>
        <p:nvGrpSpPr>
          <p:cNvPr id="83" name="Google Shape;83;p16"/>
          <p:cNvGrpSpPr/>
          <p:nvPr/>
        </p:nvGrpSpPr>
        <p:grpSpPr>
          <a:xfrm>
            <a:off x="3118850" y="2486225"/>
            <a:ext cx="2857225" cy="2253300"/>
            <a:chOff x="3118850" y="2486225"/>
            <a:chExt cx="2857225" cy="2253300"/>
          </a:xfrm>
        </p:grpSpPr>
        <p:sp>
          <p:nvSpPr>
            <p:cNvPr id="84" name="Google Shape;84;p16"/>
            <p:cNvSpPr txBox="1"/>
            <p:nvPr/>
          </p:nvSpPr>
          <p:spPr>
            <a:xfrm>
              <a:off x="3118850" y="2486225"/>
              <a:ext cx="2104200" cy="2253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2400">
                  <a:solidFill>
                    <a:srgbClr val="595959"/>
                  </a:solidFill>
                </a:rPr>
                <a:t>Materials</a:t>
              </a:r>
              <a:endParaRPr sz="2400">
                <a:solidFill>
                  <a:srgbClr val="595959"/>
                </a:solidFill>
              </a:endParaRPr>
            </a:p>
            <a:p>
              <a:pPr indent="0" lvl="0" marL="0" rtl="0" algn="ctr">
                <a:lnSpc>
                  <a:spcPct val="115000"/>
                </a:lnSpc>
                <a:spcBef>
                  <a:spcPts val="0"/>
                </a:spcBef>
                <a:spcAft>
                  <a:spcPts val="0"/>
                </a:spcAft>
                <a:buNone/>
              </a:pPr>
              <a:r>
                <a:rPr lang="en" sz="2400">
                  <a:solidFill>
                    <a:srgbClr val="595959"/>
                  </a:solidFill>
                </a:rPr>
                <a:t>Information</a:t>
              </a:r>
              <a:endParaRPr sz="2400">
                <a:solidFill>
                  <a:srgbClr val="595959"/>
                </a:solidFill>
              </a:endParaRPr>
            </a:p>
            <a:p>
              <a:pPr indent="0" lvl="0" marL="0" rtl="0" algn="ctr">
                <a:lnSpc>
                  <a:spcPct val="115000"/>
                </a:lnSpc>
                <a:spcBef>
                  <a:spcPts val="0"/>
                </a:spcBef>
                <a:spcAft>
                  <a:spcPts val="0"/>
                </a:spcAft>
                <a:buNone/>
              </a:pPr>
              <a:r>
                <a:rPr lang="en" sz="2400">
                  <a:solidFill>
                    <a:srgbClr val="595959"/>
                  </a:solidFill>
                </a:rPr>
                <a:t>Costs (risk) </a:t>
              </a:r>
              <a:endParaRPr sz="2400">
                <a:solidFill>
                  <a:srgbClr val="595959"/>
                </a:solidFill>
              </a:endParaRPr>
            </a:p>
            <a:p>
              <a:pPr indent="0" lvl="0" marL="0" rtl="0" algn="ctr">
                <a:lnSpc>
                  <a:spcPct val="115000"/>
                </a:lnSpc>
                <a:spcBef>
                  <a:spcPts val="0"/>
                </a:spcBef>
                <a:spcAft>
                  <a:spcPts val="0"/>
                </a:spcAft>
                <a:buNone/>
              </a:pPr>
              <a:r>
                <a:rPr lang="en" sz="2400">
                  <a:solidFill>
                    <a:srgbClr val="595959"/>
                  </a:solidFill>
                </a:rPr>
                <a:t>Benefits ($)</a:t>
              </a:r>
              <a:endParaRPr sz="2400">
                <a:solidFill>
                  <a:srgbClr val="595959"/>
                </a:solidFill>
              </a:endParaRPr>
            </a:p>
            <a:p>
              <a:pPr indent="0" lvl="0" marL="0" rtl="0" algn="ctr">
                <a:lnSpc>
                  <a:spcPct val="115000"/>
                </a:lnSpc>
                <a:spcBef>
                  <a:spcPts val="0"/>
                </a:spcBef>
                <a:spcAft>
                  <a:spcPts val="0"/>
                </a:spcAft>
                <a:buNone/>
              </a:pPr>
              <a:r>
                <a:rPr lang="en" sz="2400">
                  <a:solidFill>
                    <a:srgbClr val="595959"/>
                  </a:solidFill>
                </a:rPr>
                <a:t>Power</a:t>
              </a:r>
              <a:endParaRPr sz="2400">
                <a:solidFill>
                  <a:srgbClr val="595959"/>
                </a:solidFill>
              </a:endParaRPr>
            </a:p>
          </p:txBody>
        </p:sp>
        <p:sp>
          <p:nvSpPr>
            <p:cNvPr id="85" name="Google Shape;85;p16"/>
            <p:cNvSpPr/>
            <p:nvPr/>
          </p:nvSpPr>
          <p:spPr>
            <a:xfrm>
              <a:off x="5223075" y="2571775"/>
              <a:ext cx="753000" cy="376500"/>
            </a:xfrm>
            <a:prstGeom prst="rightArrow">
              <a:avLst>
                <a:gd fmla="val 50000" name="adj1"/>
                <a:gd fmla="val 50000" name="adj2"/>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86" name="Google Shape;86;p16"/>
          <p:cNvSpPr/>
          <p:nvPr/>
        </p:nvSpPr>
        <p:spPr>
          <a:xfrm>
            <a:off x="2365875" y="4226075"/>
            <a:ext cx="753000" cy="376500"/>
          </a:xfrm>
          <a:prstGeom prst="rightArrow">
            <a:avLst>
              <a:gd fmla="val 50000" name="adj1"/>
              <a:gd fmla="val 50000" name="adj2"/>
            </a:avLst>
          </a:prstGeom>
          <a:solidFill>
            <a:srgbClr val="A4C2F4"/>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 name="Google Shape;87;p16"/>
          <p:cNvSpPr/>
          <p:nvPr/>
        </p:nvSpPr>
        <p:spPr>
          <a:xfrm>
            <a:off x="2365875" y="2563088"/>
            <a:ext cx="753000" cy="376500"/>
          </a:xfrm>
          <a:prstGeom prst="rightArrow">
            <a:avLst>
              <a:gd fmla="val 50000" name="adj1"/>
              <a:gd fmla="val 50000" name="adj2"/>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8" name="Google Shape;88;p16"/>
          <p:cNvSpPr/>
          <p:nvPr/>
        </p:nvSpPr>
        <p:spPr>
          <a:xfrm>
            <a:off x="5223075" y="4226075"/>
            <a:ext cx="753000" cy="376500"/>
          </a:xfrm>
          <a:prstGeom prst="leftArrow">
            <a:avLst>
              <a:gd fmla="val 50000" name="adj1"/>
              <a:gd fmla="val 50000" name="adj2"/>
            </a:avLst>
          </a:prstGeom>
          <a:solidFill>
            <a:srgbClr val="A4C2F4"/>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9" name="Google Shape;89;p16"/>
          <p:cNvSpPr/>
          <p:nvPr/>
        </p:nvSpPr>
        <p:spPr>
          <a:xfrm>
            <a:off x="5223075" y="3424625"/>
            <a:ext cx="753000" cy="376500"/>
          </a:xfrm>
          <a:prstGeom prst="rightArrow">
            <a:avLst>
              <a:gd fmla="val 50000" name="adj1"/>
              <a:gd fmla="val 50000" name="adj2"/>
            </a:avLst>
          </a:prstGeom>
          <a:solidFill>
            <a:srgbClr val="EA999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 name="Google Shape;90;p16"/>
          <p:cNvSpPr/>
          <p:nvPr/>
        </p:nvSpPr>
        <p:spPr>
          <a:xfrm>
            <a:off x="2365875" y="3809800"/>
            <a:ext cx="753000" cy="376500"/>
          </a:xfrm>
          <a:prstGeom prst="rightArrow">
            <a:avLst>
              <a:gd fmla="val 50000" name="adj1"/>
              <a:gd fmla="val 50000" name="adj2"/>
            </a:avLst>
          </a:prstGeom>
          <a:solidFill>
            <a:srgbClr val="B6D7A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1" name="Google Shape;91;p16"/>
          <p:cNvSpPr/>
          <p:nvPr/>
        </p:nvSpPr>
        <p:spPr>
          <a:xfrm>
            <a:off x="5223075" y="3809788"/>
            <a:ext cx="753000" cy="376500"/>
          </a:xfrm>
          <a:prstGeom prst="leftArrow">
            <a:avLst>
              <a:gd fmla="val 50000" name="adj1"/>
              <a:gd fmla="val 50000" name="adj2"/>
            </a:avLst>
          </a:prstGeom>
          <a:solidFill>
            <a:srgbClr val="B6D7A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2" name="Google Shape;92;p16"/>
          <p:cNvSpPr txBox="1"/>
          <p:nvPr/>
        </p:nvSpPr>
        <p:spPr>
          <a:xfrm>
            <a:off x="4498425" y="1020250"/>
            <a:ext cx="1202400" cy="2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000">
                <a:solidFill>
                  <a:srgbClr val="595959"/>
                </a:solidFill>
              </a:rPr>
              <a:t>waste/oversupply</a:t>
            </a:r>
            <a:endParaRPr sz="1000">
              <a:solidFill>
                <a:srgbClr val="595959"/>
              </a:solidFill>
            </a:endParaRPr>
          </a:p>
        </p:txBody>
      </p:sp>
      <p:sp>
        <p:nvSpPr>
          <p:cNvPr id="93" name="Google Shape;93;p16"/>
          <p:cNvSpPr txBox="1"/>
          <p:nvPr/>
        </p:nvSpPr>
        <p:spPr>
          <a:xfrm>
            <a:off x="2770050" y="1050900"/>
            <a:ext cx="1202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595959"/>
                </a:solidFill>
              </a:rPr>
              <a:t>waste/oversupply</a:t>
            </a:r>
            <a:endParaRPr/>
          </a:p>
        </p:txBody>
      </p:sp>
      <p:sp>
        <p:nvSpPr>
          <p:cNvPr id="94" name="Google Shape;94;p16"/>
          <p:cNvSpPr txBox="1"/>
          <p:nvPr/>
        </p:nvSpPr>
        <p:spPr>
          <a:xfrm>
            <a:off x="1013775" y="1050900"/>
            <a:ext cx="1230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595959"/>
                </a:solidFill>
              </a:rPr>
              <a:t>waste/oversupply</a:t>
            </a:r>
            <a:endParaRPr/>
          </a:p>
        </p:txBody>
      </p:sp>
      <p:sp>
        <p:nvSpPr>
          <p:cNvPr id="95" name="Google Shape;95;p16"/>
          <p:cNvSpPr txBox="1"/>
          <p:nvPr/>
        </p:nvSpPr>
        <p:spPr>
          <a:xfrm>
            <a:off x="5976075" y="1050900"/>
            <a:ext cx="1230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595959"/>
                </a:solidFill>
              </a:rPr>
              <a:t>waste/oversupply</a:t>
            </a:r>
            <a:endParaRPr/>
          </a:p>
        </p:txBody>
      </p:sp>
      <p:sp>
        <p:nvSpPr>
          <p:cNvPr id="96" name="Google Shape;96;p16"/>
          <p:cNvSpPr/>
          <p:nvPr/>
        </p:nvSpPr>
        <p:spPr>
          <a:xfrm>
            <a:off x="5190325" y="2978675"/>
            <a:ext cx="753000" cy="376500"/>
          </a:xfrm>
          <a:prstGeom prst="leftRightArrow">
            <a:avLst>
              <a:gd fmla="val 50000" name="adj1"/>
              <a:gd fmla="val 50000" name="adj2"/>
            </a:avLst>
          </a:prstGeom>
          <a:solidFill>
            <a:srgbClr val="9E9E9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7" name="Google Shape;97;p16"/>
          <p:cNvSpPr/>
          <p:nvPr/>
        </p:nvSpPr>
        <p:spPr>
          <a:xfrm>
            <a:off x="2365875" y="3016475"/>
            <a:ext cx="753000" cy="338700"/>
          </a:xfrm>
          <a:prstGeom prst="leftRightArrow">
            <a:avLst>
              <a:gd fmla="val 50000" name="adj1"/>
              <a:gd fmla="val 50000" name="adj2"/>
            </a:avLst>
          </a:prstGeom>
          <a:solidFill>
            <a:srgbClr val="9E9E9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17"/>
          <p:cNvPicPr preferRelativeResize="0"/>
          <p:nvPr/>
        </p:nvPicPr>
        <p:blipFill rotWithShape="1">
          <a:blip r:embed="rId3">
            <a:alphaModFix/>
          </a:blip>
          <a:srcRect b="0" l="0" r="53010" t="0"/>
          <a:stretch/>
        </p:blipFill>
        <p:spPr>
          <a:xfrm>
            <a:off x="377149" y="152400"/>
            <a:ext cx="3846502" cy="4600524"/>
          </a:xfrm>
          <a:prstGeom prst="rect">
            <a:avLst/>
          </a:prstGeom>
          <a:noFill/>
          <a:ln>
            <a:noFill/>
          </a:ln>
        </p:spPr>
      </p:pic>
      <p:sp>
        <p:nvSpPr>
          <p:cNvPr id="103" name="Google Shape;103;p17"/>
          <p:cNvSpPr txBox="1"/>
          <p:nvPr/>
        </p:nvSpPr>
        <p:spPr>
          <a:xfrm>
            <a:off x="4476900" y="152400"/>
            <a:ext cx="43704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chemeClr val="dk1"/>
                </a:solidFill>
              </a:rPr>
              <a:t>Information shapes materials flow</a:t>
            </a:r>
            <a:endParaRPr b="1" sz="1900">
              <a:solidFill>
                <a:schemeClr val="dk1"/>
              </a:solidFill>
            </a:endParaRPr>
          </a:p>
        </p:txBody>
      </p:sp>
      <p:pic>
        <p:nvPicPr>
          <p:cNvPr id="104" name="Google Shape;104;p17"/>
          <p:cNvPicPr preferRelativeResize="0"/>
          <p:nvPr/>
        </p:nvPicPr>
        <p:blipFill rotWithShape="1">
          <a:blip r:embed="rId4">
            <a:alphaModFix/>
          </a:blip>
          <a:srcRect b="0" l="0" r="24477" t="0"/>
          <a:stretch/>
        </p:blipFill>
        <p:spPr>
          <a:xfrm>
            <a:off x="4476910" y="768325"/>
            <a:ext cx="4071565" cy="39468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8"/>
          <p:cNvSpPr txBox="1"/>
          <p:nvPr/>
        </p:nvSpPr>
        <p:spPr>
          <a:xfrm>
            <a:off x="251750" y="184425"/>
            <a:ext cx="8721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t>Why food logistics matter: Information shapes materials flow</a:t>
            </a:r>
            <a:endParaRPr sz="2400"/>
          </a:p>
        </p:txBody>
      </p:sp>
      <p:pic>
        <p:nvPicPr>
          <p:cNvPr id="110" name="Google Shape;110;p18"/>
          <p:cNvPicPr preferRelativeResize="0"/>
          <p:nvPr/>
        </p:nvPicPr>
        <p:blipFill>
          <a:blip r:embed="rId3">
            <a:alphaModFix/>
          </a:blip>
          <a:stretch>
            <a:fillRect/>
          </a:stretch>
        </p:blipFill>
        <p:spPr>
          <a:xfrm>
            <a:off x="251750" y="830600"/>
            <a:ext cx="4356400" cy="3366858"/>
          </a:xfrm>
          <a:prstGeom prst="rect">
            <a:avLst/>
          </a:prstGeom>
          <a:noFill/>
          <a:ln>
            <a:noFill/>
          </a:ln>
        </p:spPr>
      </p:pic>
      <p:pic>
        <p:nvPicPr>
          <p:cNvPr id="111" name="Google Shape;111;p18"/>
          <p:cNvPicPr preferRelativeResize="0"/>
          <p:nvPr/>
        </p:nvPicPr>
        <p:blipFill>
          <a:blip r:embed="rId4">
            <a:alphaModFix/>
          </a:blip>
          <a:stretch>
            <a:fillRect/>
          </a:stretch>
        </p:blipFill>
        <p:spPr>
          <a:xfrm>
            <a:off x="4608140" y="830600"/>
            <a:ext cx="4364884" cy="3366850"/>
          </a:xfrm>
          <a:prstGeom prst="rect">
            <a:avLst/>
          </a:prstGeom>
          <a:noFill/>
          <a:ln>
            <a:noFill/>
          </a:ln>
        </p:spPr>
      </p:pic>
      <p:sp>
        <p:nvSpPr>
          <p:cNvPr id="112" name="Google Shape;112;p18"/>
          <p:cNvSpPr txBox="1"/>
          <p:nvPr/>
        </p:nvSpPr>
        <p:spPr>
          <a:xfrm>
            <a:off x="251750" y="4197450"/>
            <a:ext cx="8751900" cy="105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2"/>
                </a:solidFill>
                <a:highlight>
                  <a:schemeClr val="lt1"/>
                </a:highlight>
              </a:rPr>
              <a:t>National networks for perishable meats and prepared foods. Blue = periphery, pink = core</a:t>
            </a:r>
            <a:endParaRPr b="1" sz="1000">
              <a:solidFill>
                <a:schemeClr val="dk2"/>
              </a:solidFill>
              <a:highlight>
                <a:schemeClr val="lt1"/>
              </a:highlight>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Miller, M., Konar, M., Peterson, H., Court, C., Shakya, S., Stevens, A. (2025) “Network centrality in perishable food distribution networks in the United States”.  Environmental Research: Food Systems, Special Issue: Focus on Trade and Food Systems.</a:t>
            </a:r>
            <a:r>
              <a:rPr lang="en" sz="1000">
                <a:solidFill>
                  <a:schemeClr val="dk1"/>
                </a:solidFill>
                <a:uFill>
                  <a:noFill/>
                </a:uFill>
                <a:hlinkClick r:id="rId5">
                  <a:extLst>
                    <a:ext uri="{A12FA001-AC4F-418D-AE19-62706E023703}">
                      <ahyp:hlinkClr val="tx"/>
                    </a:ext>
                  </a:extLst>
                </a:hlinkClick>
              </a:rPr>
              <a:t> </a:t>
            </a:r>
            <a:r>
              <a:rPr lang="en" sz="1000" u="sng">
                <a:solidFill>
                  <a:schemeClr val="hlink"/>
                </a:solidFill>
                <a:hlinkClick r:id="rId6"/>
              </a:rPr>
              <a:t>https://iopscience.iop.org/article/10.1088/2976-601X/add01c</a:t>
            </a:r>
            <a:endParaRPr sz="1000" u="sng">
              <a:solidFill>
                <a:schemeClr val="hlink"/>
              </a:solidFill>
            </a:endParaRPr>
          </a:p>
          <a:p>
            <a:pPr indent="0" lvl="0" marL="0" rtl="0" algn="l">
              <a:spcBef>
                <a:spcPts val="400"/>
              </a:spcBef>
              <a:spcAft>
                <a:spcPts val="0"/>
              </a:spcAft>
              <a:buNone/>
            </a:pPr>
            <a:r>
              <a:t/>
            </a:r>
            <a:endParaRPr sz="900">
              <a:solidFill>
                <a:srgbClr val="595959"/>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grpSp>
        <p:nvGrpSpPr>
          <p:cNvPr id="117" name="Google Shape;117;p19"/>
          <p:cNvGrpSpPr/>
          <p:nvPr/>
        </p:nvGrpSpPr>
        <p:grpSpPr>
          <a:xfrm rot="5400000">
            <a:off x="2902341" y="902275"/>
            <a:ext cx="3339000" cy="3339000"/>
            <a:chOff x="2902488" y="902232"/>
            <a:chExt cx="3339000" cy="3339000"/>
          </a:xfrm>
        </p:grpSpPr>
        <p:sp>
          <p:nvSpPr>
            <p:cNvPr id="118" name="Google Shape;118;p19"/>
            <p:cNvSpPr/>
            <p:nvPr/>
          </p:nvSpPr>
          <p:spPr>
            <a:xfrm rot="-5400000">
              <a:off x="2902488" y="902232"/>
              <a:ext cx="3339000" cy="3339000"/>
            </a:xfrm>
            <a:prstGeom prst="ellipse">
              <a:avLst/>
            </a:prstGeom>
            <a:noFill/>
            <a:ln cap="flat" cmpd="sng" w="19050">
              <a:solidFill>
                <a:srgbClr val="1D7E75"/>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9"/>
            <p:cNvSpPr/>
            <p:nvPr/>
          </p:nvSpPr>
          <p:spPr>
            <a:xfrm>
              <a:off x="3123738" y="1123632"/>
              <a:ext cx="2896500" cy="2896200"/>
            </a:xfrm>
            <a:prstGeom prst="pie">
              <a:avLst>
                <a:gd fmla="val 21577108" name="adj1"/>
                <a:gd fmla="val 16214886" name="adj2"/>
              </a:avLst>
            </a:prstGeom>
            <a:solidFill>
              <a:srgbClr val="83E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0" name="Google Shape;120;p19"/>
          <p:cNvGrpSpPr/>
          <p:nvPr/>
        </p:nvGrpSpPr>
        <p:grpSpPr>
          <a:xfrm>
            <a:off x="3664038" y="1663782"/>
            <a:ext cx="1815900" cy="1815900"/>
            <a:chOff x="3664038" y="1663782"/>
            <a:chExt cx="1815900" cy="1815900"/>
          </a:xfrm>
        </p:grpSpPr>
        <p:sp>
          <p:nvSpPr>
            <p:cNvPr id="121" name="Google Shape;121;p19"/>
            <p:cNvSpPr/>
            <p:nvPr/>
          </p:nvSpPr>
          <p:spPr>
            <a:xfrm>
              <a:off x="3664038" y="1663782"/>
              <a:ext cx="1815900" cy="1815900"/>
            </a:xfrm>
            <a:prstGeom prst="ellipse">
              <a:avLst/>
            </a:prstGeom>
            <a:solidFill>
              <a:srgbClr val="1B786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9"/>
            <p:cNvSpPr txBox="1"/>
            <p:nvPr/>
          </p:nvSpPr>
          <p:spPr>
            <a:xfrm>
              <a:off x="3816462" y="2158475"/>
              <a:ext cx="1516200" cy="826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FFFFFF"/>
                  </a:solidFill>
                  <a:latin typeface="Roboto"/>
                  <a:ea typeface="Roboto"/>
                  <a:cs typeface="Roboto"/>
                  <a:sym typeface="Roboto"/>
                </a:rPr>
                <a:t>Sustainability Transformation</a:t>
              </a:r>
              <a:endParaRPr b="1">
                <a:solidFill>
                  <a:srgbClr val="FFFFFF"/>
                </a:solidFill>
                <a:latin typeface="Roboto"/>
                <a:ea typeface="Roboto"/>
                <a:cs typeface="Roboto"/>
                <a:sym typeface="Roboto"/>
              </a:endParaRPr>
            </a:p>
          </p:txBody>
        </p:sp>
      </p:grpSp>
      <p:grpSp>
        <p:nvGrpSpPr>
          <p:cNvPr id="123" name="Google Shape;123;p19"/>
          <p:cNvGrpSpPr/>
          <p:nvPr/>
        </p:nvGrpSpPr>
        <p:grpSpPr>
          <a:xfrm>
            <a:off x="4042065" y="445829"/>
            <a:ext cx="1068600" cy="1068600"/>
            <a:chOff x="2859873" y="853971"/>
            <a:chExt cx="1068600" cy="1068600"/>
          </a:xfrm>
        </p:grpSpPr>
        <p:sp>
          <p:nvSpPr>
            <p:cNvPr id="124" name="Google Shape;124;p19"/>
            <p:cNvSpPr/>
            <p:nvPr/>
          </p:nvSpPr>
          <p:spPr>
            <a:xfrm>
              <a:off x="2859873" y="853971"/>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9"/>
            <p:cNvSpPr txBox="1"/>
            <p:nvPr/>
          </p:nvSpPr>
          <p:spPr>
            <a:xfrm>
              <a:off x="3012800" y="1022197"/>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Food Access </a:t>
              </a:r>
              <a:endParaRPr sz="800">
                <a:solidFill>
                  <a:srgbClr val="FFFFFF"/>
                </a:solidFill>
                <a:latin typeface="Roboto"/>
                <a:ea typeface="Roboto"/>
                <a:cs typeface="Roboto"/>
                <a:sym typeface="Roboto"/>
              </a:endParaRPr>
            </a:p>
          </p:txBody>
        </p:sp>
      </p:grpSp>
      <p:grpSp>
        <p:nvGrpSpPr>
          <p:cNvPr id="126" name="Google Shape;126;p19"/>
          <p:cNvGrpSpPr/>
          <p:nvPr/>
        </p:nvGrpSpPr>
        <p:grpSpPr>
          <a:xfrm>
            <a:off x="4032245" y="3633373"/>
            <a:ext cx="1068600" cy="1068600"/>
            <a:chOff x="5214448" y="3234278"/>
            <a:chExt cx="1068600" cy="1068600"/>
          </a:xfrm>
        </p:grpSpPr>
        <p:sp>
          <p:nvSpPr>
            <p:cNvPr id="127" name="Google Shape;127;p19"/>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9"/>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Financial Access</a:t>
              </a:r>
              <a:endParaRPr sz="800">
                <a:solidFill>
                  <a:srgbClr val="FFFFFF"/>
                </a:solidFill>
                <a:latin typeface="Roboto"/>
                <a:ea typeface="Roboto"/>
                <a:cs typeface="Roboto"/>
                <a:sym typeface="Roboto"/>
              </a:endParaRPr>
            </a:p>
          </p:txBody>
        </p:sp>
      </p:grpSp>
      <p:grpSp>
        <p:nvGrpSpPr>
          <p:cNvPr id="129" name="Google Shape;129;p19"/>
          <p:cNvGrpSpPr/>
          <p:nvPr/>
        </p:nvGrpSpPr>
        <p:grpSpPr>
          <a:xfrm>
            <a:off x="2445920" y="2041025"/>
            <a:ext cx="1068600" cy="1068600"/>
            <a:chOff x="5214448" y="3234278"/>
            <a:chExt cx="1068600" cy="1068600"/>
          </a:xfrm>
        </p:grpSpPr>
        <p:sp>
          <p:nvSpPr>
            <p:cNvPr id="130" name="Google Shape;130;p19"/>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9"/>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Energy Access </a:t>
              </a:r>
              <a:endParaRPr sz="800">
                <a:solidFill>
                  <a:srgbClr val="FFFFFF"/>
                </a:solidFill>
                <a:latin typeface="Roboto"/>
                <a:ea typeface="Roboto"/>
                <a:cs typeface="Roboto"/>
                <a:sym typeface="Roboto"/>
              </a:endParaRPr>
            </a:p>
          </p:txBody>
        </p:sp>
      </p:grpSp>
      <p:grpSp>
        <p:nvGrpSpPr>
          <p:cNvPr id="132" name="Google Shape;132;p19"/>
          <p:cNvGrpSpPr/>
          <p:nvPr/>
        </p:nvGrpSpPr>
        <p:grpSpPr>
          <a:xfrm>
            <a:off x="5629478" y="2041025"/>
            <a:ext cx="1068600" cy="1068600"/>
            <a:chOff x="5214448" y="3234278"/>
            <a:chExt cx="1068600" cy="1068600"/>
          </a:xfrm>
        </p:grpSpPr>
        <p:sp>
          <p:nvSpPr>
            <p:cNvPr id="133" name="Google Shape;133;p19"/>
            <p:cNvSpPr/>
            <p:nvPr/>
          </p:nvSpPr>
          <p:spPr>
            <a:xfrm>
              <a:off x="5214448" y="3234278"/>
              <a:ext cx="1068600" cy="1068600"/>
            </a:xfrm>
            <a:prstGeom prst="ellipse">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9"/>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800">
                  <a:solidFill>
                    <a:srgbClr val="FFFFFF"/>
                  </a:solidFill>
                  <a:latin typeface="Roboto"/>
                  <a:ea typeface="Roboto"/>
                  <a:cs typeface="Roboto"/>
                  <a:sym typeface="Roboto"/>
                </a:rPr>
                <a:t>Food Cooling </a:t>
              </a:r>
              <a:endParaRPr sz="800">
                <a:solidFill>
                  <a:srgbClr val="FFFFFF"/>
                </a:solidFill>
                <a:latin typeface="Roboto"/>
                <a:ea typeface="Roboto"/>
                <a:cs typeface="Roboto"/>
                <a:sym typeface="Roboto"/>
              </a:endParaRPr>
            </a:p>
          </p:txBody>
        </p:sp>
      </p:grpSp>
      <p:sp>
        <p:nvSpPr>
          <p:cNvPr id="135" name="Google Shape;135;p19"/>
          <p:cNvSpPr txBox="1"/>
          <p:nvPr/>
        </p:nvSpPr>
        <p:spPr>
          <a:xfrm>
            <a:off x="11950" y="4639700"/>
            <a:ext cx="9109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595959"/>
                </a:solidFill>
              </a:rPr>
              <a:t>Trotter, PA, Becker, T., Renaldi, R., Wang, X.,Khosla, R., Walther, G.. 2023.</a:t>
            </a:r>
            <a:r>
              <a:rPr i="1" lang="en" sz="900">
                <a:solidFill>
                  <a:srgbClr val="595959"/>
                </a:solidFill>
              </a:rPr>
              <a:t>The role of supply chains for the sustainability transformation of global food systems: A large-scale, systematic review of food cold chains. </a:t>
            </a:r>
            <a:r>
              <a:rPr lang="en" sz="900">
                <a:solidFill>
                  <a:srgbClr val="595959"/>
                </a:solidFill>
              </a:rPr>
              <a:t>Journal of Industrial Ecology, 27:1429–1446. DOI: 10.1111/jiec.13445</a:t>
            </a:r>
            <a:endParaRPr sz="900">
              <a:solidFill>
                <a:srgbClr val="595959"/>
              </a:solidFill>
            </a:endParaRPr>
          </a:p>
        </p:txBody>
      </p:sp>
      <p:sp>
        <p:nvSpPr>
          <p:cNvPr id="136" name="Google Shape;136;p19"/>
          <p:cNvSpPr txBox="1"/>
          <p:nvPr/>
        </p:nvSpPr>
        <p:spPr>
          <a:xfrm>
            <a:off x="3551175" y="1388050"/>
            <a:ext cx="2518200" cy="5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95959"/>
                </a:solidFill>
              </a:rPr>
              <a:t>Geographically Specific</a:t>
            </a:r>
            <a:endParaRPr>
              <a:solidFill>
                <a:srgbClr val="595959"/>
              </a:solidFill>
            </a:endParaRPr>
          </a:p>
        </p:txBody>
      </p:sp>
      <p:sp>
        <p:nvSpPr>
          <p:cNvPr id="137" name="Google Shape;137;p19"/>
          <p:cNvSpPr txBox="1"/>
          <p:nvPr/>
        </p:nvSpPr>
        <p:spPr>
          <a:xfrm>
            <a:off x="285700" y="304900"/>
            <a:ext cx="4009500" cy="103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595959"/>
                </a:solidFill>
              </a:rPr>
              <a:t>Cold chains in low income regions</a:t>
            </a:r>
            <a:endParaRPr b="1" sz="3000">
              <a:solidFill>
                <a:srgbClr val="595959"/>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0" title="Screenshot 2026-01-09 at 8.34.17 AM.png"/>
          <p:cNvPicPr preferRelativeResize="0"/>
          <p:nvPr/>
        </p:nvPicPr>
        <p:blipFill>
          <a:blip r:embed="rId3">
            <a:alphaModFix/>
          </a:blip>
          <a:stretch>
            <a:fillRect/>
          </a:stretch>
        </p:blipFill>
        <p:spPr>
          <a:xfrm>
            <a:off x="1735725" y="906225"/>
            <a:ext cx="6225423" cy="3820975"/>
          </a:xfrm>
          <a:prstGeom prst="rect">
            <a:avLst/>
          </a:prstGeom>
          <a:noFill/>
          <a:ln>
            <a:noFill/>
          </a:ln>
        </p:spPr>
      </p:pic>
      <p:sp>
        <p:nvSpPr>
          <p:cNvPr id="143" name="Google Shape;143;p20"/>
          <p:cNvSpPr txBox="1"/>
          <p:nvPr/>
        </p:nvSpPr>
        <p:spPr>
          <a:xfrm>
            <a:off x="1633950" y="4655275"/>
            <a:ext cx="5876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000">
                <a:solidFill>
                  <a:schemeClr val="dk2"/>
                </a:solidFill>
              </a:rPr>
              <a:t>2019 TransSearch data courtesy of the Wisconsin Department of Transportation </a:t>
            </a:r>
            <a:endParaRPr sz="1000">
              <a:solidFill>
                <a:schemeClr val="dk2"/>
              </a:solidFill>
            </a:endParaRPr>
          </a:p>
          <a:p>
            <a:pPr indent="0" lvl="0" marL="0" rtl="0" algn="l">
              <a:spcBef>
                <a:spcPts val="0"/>
              </a:spcBef>
              <a:spcAft>
                <a:spcPts val="0"/>
              </a:spcAft>
              <a:buNone/>
            </a:pPr>
            <a:r>
              <a:t/>
            </a:r>
            <a:endParaRPr sz="1800">
              <a:solidFill>
                <a:schemeClr val="dk2"/>
              </a:solidFill>
            </a:endParaRPr>
          </a:p>
        </p:txBody>
      </p:sp>
      <p:sp>
        <p:nvSpPr>
          <p:cNvPr id="144" name="Google Shape;144;p20"/>
          <p:cNvSpPr txBox="1"/>
          <p:nvPr/>
        </p:nvSpPr>
        <p:spPr>
          <a:xfrm>
            <a:off x="263775" y="168525"/>
            <a:ext cx="81915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400">
                <a:solidFill>
                  <a:schemeClr val="dk1"/>
                </a:solidFill>
              </a:rPr>
              <a:t>Rural counties get less fresh food - by systems design</a:t>
            </a:r>
            <a:endParaRPr sz="2400">
              <a:solidFill>
                <a:schemeClr val="dk1"/>
              </a:solidFill>
            </a:endParaRPr>
          </a:p>
          <a:p>
            <a:pPr indent="0" lvl="0" marL="0" rtl="0" algn="l">
              <a:spcBef>
                <a:spcPts val="0"/>
              </a:spcBef>
              <a:spcAft>
                <a:spcPts val="0"/>
              </a:spcAft>
              <a:buClr>
                <a:schemeClr val="dk1"/>
              </a:buClr>
              <a:buSzPts val="1100"/>
              <a:buFont typeface="Arial"/>
              <a:buNone/>
            </a:pPr>
            <a:r>
              <a:rPr i="1" lang="en" sz="1800">
                <a:solidFill>
                  <a:srgbClr val="1B786F"/>
                </a:solidFill>
              </a:rPr>
              <a:t>National distributors don’t penetrate rural markets because the system rewards ‘urban first’ service</a:t>
            </a:r>
            <a:endParaRPr i="1" sz="1800">
              <a:solidFill>
                <a:srgbClr val="1B786F"/>
              </a:solidFill>
            </a:endParaRPr>
          </a:p>
          <a:p>
            <a:pPr indent="0" lvl="0" marL="0" rtl="0" algn="l">
              <a:spcBef>
                <a:spcPts val="0"/>
              </a:spcBef>
              <a:spcAft>
                <a:spcPts val="0"/>
              </a:spcAft>
              <a:buNone/>
            </a:pPr>
            <a:r>
              <a:t/>
            </a:r>
            <a:endParaRPr sz="25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graphicFrame>
        <p:nvGraphicFramePr>
          <p:cNvPr id="149" name="Google Shape;149;p21"/>
          <p:cNvGraphicFramePr/>
          <p:nvPr/>
        </p:nvGraphicFramePr>
        <p:xfrm>
          <a:off x="399625" y="1006175"/>
          <a:ext cx="3000000" cy="3000000"/>
        </p:xfrm>
        <a:graphic>
          <a:graphicData uri="http://schemas.openxmlformats.org/drawingml/2006/table">
            <a:tbl>
              <a:tblPr>
                <a:noFill/>
                <a:tableStyleId>{C6E07E0B-5A23-45C6-9CC1-D5FC27986E5A}</a:tableStyleId>
              </a:tblPr>
              <a:tblGrid>
                <a:gridCol w="2085850"/>
                <a:gridCol w="1784300"/>
                <a:gridCol w="1796850"/>
              </a:tblGrid>
              <a:tr h="668325">
                <a:tc>
                  <a:txBody>
                    <a:bodyPr/>
                    <a:lstStyle/>
                    <a:p>
                      <a:pPr indent="0" lvl="0" marL="0" rtl="0" algn="ctr">
                        <a:lnSpc>
                          <a:spcPct val="115000"/>
                        </a:lnSpc>
                        <a:spcBef>
                          <a:spcPts val="0"/>
                        </a:spcBef>
                        <a:spcAft>
                          <a:spcPts val="0"/>
                        </a:spcAft>
                        <a:buNone/>
                      </a:pPr>
                      <a:r>
                        <a:rPr b="1" lang="en" sz="1200">
                          <a:latin typeface="Times New Roman"/>
                          <a:ea typeface="Times New Roman"/>
                          <a:cs typeface="Times New Roman"/>
                          <a:sym typeface="Times New Roman"/>
                        </a:rPr>
                        <a:t> </a:t>
                      </a:r>
                      <a:endParaRPr b="1" sz="1200">
                        <a:latin typeface="Times New Roman"/>
                        <a:ea typeface="Times New Roman"/>
                        <a:cs typeface="Times New Roman"/>
                        <a:sym typeface="Times New Roman"/>
                      </a:endParaRPr>
                    </a:p>
                    <a:p>
                      <a:pPr indent="0" lvl="0" marL="0" rtl="0" algn="ctr">
                        <a:lnSpc>
                          <a:spcPct val="115000"/>
                        </a:lnSpc>
                        <a:spcBef>
                          <a:spcPts val="0"/>
                        </a:spcBef>
                        <a:spcAft>
                          <a:spcPts val="0"/>
                        </a:spcAft>
                        <a:buNone/>
                      </a:pPr>
                      <a:r>
                        <a:rPr b="1" lang="en" sz="1200">
                          <a:latin typeface="Times New Roman"/>
                          <a:ea typeface="Times New Roman"/>
                          <a:cs typeface="Times New Roman"/>
                          <a:sym typeface="Times New Roman"/>
                        </a:rPr>
                        <a:t> </a:t>
                      </a:r>
                      <a:endParaRPr b="1" sz="1200">
                        <a:latin typeface="Times New Roman"/>
                        <a:ea typeface="Times New Roman"/>
                        <a:cs typeface="Times New Roman"/>
                        <a:sym typeface="Times New Roman"/>
                      </a:endParaRPr>
                    </a:p>
                    <a:p>
                      <a:pPr indent="0" lvl="0" marL="0" rtl="0" algn="ctr">
                        <a:lnSpc>
                          <a:spcPct val="115000"/>
                        </a:lnSpc>
                        <a:spcBef>
                          <a:spcPts val="0"/>
                        </a:spcBef>
                        <a:spcAft>
                          <a:spcPts val="0"/>
                        </a:spcAft>
                        <a:buNone/>
                      </a:pPr>
                      <a:r>
                        <a:rPr b="1" lang="en" sz="1200">
                          <a:latin typeface="Times New Roman"/>
                          <a:ea typeface="Times New Roman"/>
                          <a:cs typeface="Times New Roman"/>
                          <a:sym typeface="Times New Roman"/>
                        </a:rPr>
                        <a:t>Produce Type</a:t>
                      </a:r>
                      <a:endParaRPr b="1" sz="1200">
                        <a:latin typeface="Times New Roman"/>
                        <a:ea typeface="Times New Roman"/>
                        <a:cs typeface="Times New Roman"/>
                        <a:sym typeface="Times New Roman"/>
                      </a:endParaRPr>
                    </a:p>
                  </a:txBody>
                  <a:tcPr marT="25400" marB="25400" marR="25400" marL="25400">
                    <a:lnB cap="flat" cmpd="sng" w="1270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200">
                          <a:latin typeface="Times New Roman"/>
                          <a:ea typeface="Times New Roman"/>
                          <a:cs typeface="Times New Roman"/>
                          <a:sym typeface="Times New Roman"/>
                        </a:rPr>
                        <a:t>% WI Counties with Low Market Penetration</a:t>
                      </a:r>
                      <a:endParaRPr b="1" sz="1200">
                        <a:latin typeface="Times New Roman"/>
                        <a:ea typeface="Times New Roman"/>
                        <a:cs typeface="Times New Roman"/>
                        <a:sym typeface="Times New Roman"/>
                      </a:endParaRPr>
                    </a:p>
                  </a:txBody>
                  <a:tcPr marT="25400" marB="25400" marR="25400" marL="25400">
                    <a:lnB cap="flat" cmpd="sng" w="12700">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b="1" lang="en" sz="1200">
                          <a:latin typeface="Times New Roman"/>
                          <a:ea typeface="Times New Roman"/>
                          <a:cs typeface="Times New Roman"/>
                          <a:sym typeface="Times New Roman"/>
                        </a:rPr>
                        <a:t>Low Range #/Person</a:t>
                      </a:r>
                      <a:endParaRPr b="1" sz="1200">
                        <a:latin typeface="Times New Roman"/>
                        <a:ea typeface="Times New Roman"/>
                        <a:cs typeface="Times New Roman"/>
                        <a:sym typeface="Times New Roman"/>
                      </a:endParaRPr>
                    </a:p>
                  </a:txBody>
                  <a:tcPr marT="25400" marB="25400" marR="25400" marL="25400">
                    <a:lnB cap="flat" cmpd="sng" w="12700">
                      <a:solidFill>
                        <a:srgbClr val="000000"/>
                      </a:solidFill>
                      <a:prstDash val="solid"/>
                      <a:round/>
                      <a:headEnd len="sm" w="sm" type="none"/>
                      <a:tailEnd len="sm" w="sm" type="none"/>
                    </a:lnB>
                    <a:solidFill>
                      <a:srgbClr val="FFFFFF"/>
                    </a:solidFill>
                  </a:tcPr>
                </a:tc>
              </a:tr>
              <a:tr h="376500">
                <a:tc>
                  <a:txBody>
                    <a:bodyPr/>
                    <a:lstStyle/>
                    <a:p>
                      <a:pPr indent="0" lvl="0" marL="0" rtl="0" algn="ctr">
                        <a:lnSpc>
                          <a:spcPct val="115000"/>
                        </a:lnSpc>
                        <a:spcBef>
                          <a:spcPts val="0"/>
                        </a:spcBef>
                        <a:spcAft>
                          <a:spcPts val="0"/>
                        </a:spcAft>
                        <a:buNone/>
                      </a:pPr>
                      <a:r>
                        <a:rPr b="1" lang="en" sz="1200">
                          <a:latin typeface="Times New Roman"/>
                          <a:ea typeface="Times New Roman"/>
                          <a:cs typeface="Times New Roman"/>
                          <a:sym typeface="Times New Roman"/>
                        </a:rPr>
                        <a:t>Leafy Greens</a:t>
                      </a:r>
                      <a:endParaRPr b="1" sz="1200">
                        <a:latin typeface="Times New Roman"/>
                        <a:ea typeface="Times New Roman"/>
                        <a:cs typeface="Times New Roman"/>
                        <a:sym typeface="Times New Roman"/>
                      </a:endParaRPr>
                    </a:p>
                  </a:txBody>
                  <a:tcPr marT="25400" marB="25400" marR="25400" marL="25400">
                    <a:lnT cap="flat" cmpd="sng" w="12700">
                      <a:solidFill>
                        <a:srgbClr val="000000"/>
                      </a:solidFill>
                      <a:prstDash val="solid"/>
                      <a:round/>
                      <a:headEnd len="sm" w="sm" type="none"/>
                      <a:tailEnd len="sm" w="sm" type="none"/>
                    </a:lnT>
                    <a:solidFill>
                      <a:srgbClr val="FFFFFF"/>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71%</a:t>
                      </a:r>
                      <a:endParaRPr sz="1200">
                        <a:latin typeface="Times New Roman"/>
                        <a:ea typeface="Times New Roman"/>
                        <a:cs typeface="Times New Roman"/>
                        <a:sym typeface="Times New Roman"/>
                      </a:endParaRPr>
                    </a:p>
                  </a:txBody>
                  <a:tcPr marT="25400" marB="25400" marR="25400" marL="25400">
                    <a:lnT cap="flat" cmpd="sng" w="12700">
                      <a:solidFill>
                        <a:srgbClr val="000000"/>
                      </a:solidFill>
                      <a:prstDash val="solid"/>
                      <a:round/>
                      <a:headEnd len="sm" w="sm" type="none"/>
                      <a:tailEnd len="sm" w="sm" type="none"/>
                    </a:lnT>
                    <a:solidFill>
                      <a:srgbClr val="FFFFFF"/>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&lt;1 – 9.2</a:t>
                      </a:r>
                      <a:endParaRPr sz="1200">
                        <a:latin typeface="Times New Roman"/>
                        <a:ea typeface="Times New Roman"/>
                        <a:cs typeface="Times New Roman"/>
                        <a:sym typeface="Times New Roman"/>
                      </a:endParaRPr>
                    </a:p>
                  </a:txBody>
                  <a:tcPr marT="25400" marB="25400" marR="25400" marL="25400">
                    <a:lnT cap="flat" cmpd="sng" w="12700">
                      <a:solidFill>
                        <a:srgbClr val="000000"/>
                      </a:solidFill>
                      <a:prstDash val="solid"/>
                      <a:round/>
                      <a:headEnd len="sm" w="sm" type="none"/>
                      <a:tailEnd len="sm" w="sm" type="none"/>
                    </a:lnT>
                    <a:solidFill>
                      <a:srgbClr val="FFFFFF"/>
                    </a:solidFill>
                  </a:tcPr>
                </a:tc>
              </a:tr>
              <a:tr h="376500">
                <a:tc>
                  <a:txBody>
                    <a:bodyPr/>
                    <a:lstStyle/>
                    <a:p>
                      <a:pPr indent="0" lvl="0" marL="0" rtl="0" algn="ctr">
                        <a:lnSpc>
                          <a:spcPct val="115000"/>
                        </a:lnSpc>
                        <a:spcBef>
                          <a:spcPts val="0"/>
                        </a:spcBef>
                        <a:spcAft>
                          <a:spcPts val="0"/>
                        </a:spcAft>
                        <a:buNone/>
                      </a:pPr>
                      <a:r>
                        <a:rPr b="1" lang="en" sz="1200">
                          <a:latin typeface="Times New Roman"/>
                          <a:ea typeface="Times New Roman"/>
                          <a:cs typeface="Times New Roman"/>
                          <a:sym typeface="Times New Roman"/>
                        </a:rPr>
                        <a:t>Misc Fresh Vegetables</a:t>
                      </a:r>
                      <a:endParaRPr b="1" sz="1200">
                        <a:latin typeface="Times New Roman"/>
                        <a:ea typeface="Times New Roman"/>
                        <a:cs typeface="Times New Roman"/>
                        <a:sym typeface="Times New Roman"/>
                      </a:endParaRPr>
                    </a:p>
                  </a:txBody>
                  <a:tcPr marT="25400" marB="25400" marR="25400" marL="25400">
                    <a:solidFill>
                      <a:srgbClr val="FFFFFF"/>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73%</a:t>
                      </a:r>
                      <a:endParaRPr sz="1200">
                        <a:latin typeface="Times New Roman"/>
                        <a:ea typeface="Times New Roman"/>
                        <a:cs typeface="Times New Roman"/>
                        <a:sym typeface="Times New Roman"/>
                      </a:endParaRPr>
                    </a:p>
                  </a:txBody>
                  <a:tcPr marT="25400" marB="25400" marR="25400" marL="25400">
                    <a:solidFill>
                      <a:srgbClr val="FFFFFF"/>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&lt;1 – 135</a:t>
                      </a:r>
                      <a:endParaRPr sz="1200">
                        <a:latin typeface="Times New Roman"/>
                        <a:ea typeface="Times New Roman"/>
                        <a:cs typeface="Times New Roman"/>
                        <a:sym typeface="Times New Roman"/>
                      </a:endParaRPr>
                    </a:p>
                  </a:txBody>
                  <a:tcPr marT="25400" marB="25400" marR="25400" marL="25400">
                    <a:solidFill>
                      <a:srgbClr val="FFFFFF"/>
                    </a:solidFill>
                  </a:tcPr>
                </a:tc>
              </a:tr>
              <a:tr h="376500">
                <a:tc>
                  <a:txBody>
                    <a:bodyPr/>
                    <a:lstStyle/>
                    <a:p>
                      <a:pPr indent="0" lvl="0" marL="0" rtl="0" algn="ctr">
                        <a:lnSpc>
                          <a:spcPct val="115000"/>
                        </a:lnSpc>
                        <a:spcBef>
                          <a:spcPts val="0"/>
                        </a:spcBef>
                        <a:spcAft>
                          <a:spcPts val="0"/>
                        </a:spcAft>
                        <a:buNone/>
                      </a:pPr>
                      <a:r>
                        <a:rPr b="1" lang="en" sz="1200">
                          <a:latin typeface="Times New Roman"/>
                          <a:ea typeface="Times New Roman"/>
                          <a:cs typeface="Times New Roman"/>
                          <a:sym typeface="Times New Roman"/>
                        </a:rPr>
                        <a:t>Citrus</a:t>
                      </a:r>
                      <a:endParaRPr b="1" sz="1200">
                        <a:latin typeface="Times New Roman"/>
                        <a:ea typeface="Times New Roman"/>
                        <a:cs typeface="Times New Roman"/>
                        <a:sym typeface="Times New Roman"/>
                      </a:endParaRPr>
                    </a:p>
                  </a:txBody>
                  <a:tcPr marT="25400" marB="25400" marR="25400" marL="25400">
                    <a:solidFill>
                      <a:srgbClr val="FFFFFF"/>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65%</a:t>
                      </a:r>
                      <a:endParaRPr sz="1200">
                        <a:latin typeface="Times New Roman"/>
                        <a:ea typeface="Times New Roman"/>
                        <a:cs typeface="Times New Roman"/>
                        <a:sym typeface="Times New Roman"/>
                      </a:endParaRPr>
                    </a:p>
                  </a:txBody>
                  <a:tcPr marT="25400" marB="25400" marR="25400" marL="25400">
                    <a:solidFill>
                      <a:srgbClr val="FFFFFF"/>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&lt;1 - 9.6</a:t>
                      </a:r>
                      <a:endParaRPr sz="1200">
                        <a:latin typeface="Times New Roman"/>
                        <a:ea typeface="Times New Roman"/>
                        <a:cs typeface="Times New Roman"/>
                        <a:sym typeface="Times New Roman"/>
                      </a:endParaRPr>
                    </a:p>
                  </a:txBody>
                  <a:tcPr marT="25400" marB="25400" marR="25400" marL="25400">
                    <a:solidFill>
                      <a:srgbClr val="FFFFFF"/>
                    </a:solidFill>
                  </a:tcPr>
                </a:tc>
              </a:tr>
              <a:tr h="376500">
                <a:tc>
                  <a:txBody>
                    <a:bodyPr/>
                    <a:lstStyle/>
                    <a:p>
                      <a:pPr indent="0" lvl="0" marL="0" rtl="0" algn="ctr">
                        <a:lnSpc>
                          <a:spcPct val="115000"/>
                        </a:lnSpc>
                        <a:spcBef>
                          <a:spcPts val="0"/>
                        </a:spcBef>
                        <a:spcAft>
                          <a:spcPts val="0"/>
                        </a:spcAft>
                        <a:buNone/>
                      </a:pPr>
                      <a:r>
                        <a:rPr b="1" lang="en" sz="1200">
                          <a:latin typeface="Times New Roman"/>
                          <a:ea typeface="Times New Roman"/>
                          <a:cs typeface="Times New Roman"/>
                          <a:sym typeface="Times New Roman"/>
                        </a:rPr>
                        <a:t>Deciduous Fruit</a:t>
                      </a:r>
                      <a:endParaRPr b="1" sz="1200">
                        <a:latin typeface="Times New Roman"/>
                        <a:ea typeface="Times New Roman"/>
                        <a:cs typeface="Times New Roman"/>
                        <a:sym typeface="Times New Roman"/>
                      </a:endParaRPr>
                    </a:p>
                  </a:txBody>
                  <a:tcPr marT="25400" marB="25400" marR="25400" marL="25400">
                    <a:solidFill>
                      <a:srgbClr val="FFFFFF"/>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49%</a:t>
                      </a:r>
                      <a:endParaRPr sz="1200">
                        <a:latin typeface="Times New Roman"/>
                        <a:ea typeface="Times New Roman"/>
                        <a:cs typeface="Times New Roman"/>
                        <a:sym typeface="Times New Roman"/>
                      </a:endParaRPr>
                    </a:p>
                  </a:txBody>
                  <a:tcPr marT="25400" marB="25400" marR="25400" marL="25400">
                    <a:solidFill>
                      <a:srgbClr val="FFFFFF"/>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&lt;1 – 13.6</a:t>
                      </a:r>
                      <a:endParaRPr sz="1200">
                        <a:latin typeface="Times New Roman"/>
                        <a:ea typeface="Times New Roman"/>
                        <a:cs typeface="Times New Roman"/>
                        <a:sym typeface="Times New Roman"/>
                      </a:endParaRPr>
                    </a:p>
                  </a:txBody>
                  <a:tcPr marT="25400" marB="25400" marR="25400" marL="25400">
                    <a:solidFill>
                      <a:srgbClr val="FFFFFF"/>
                    </a:solidFill>
                  </a:tcPr>
                </a:tc>
              </a:tr>
              <a:tr h="376500">
                <a:tc>
                  <a:txBody>
                    <a:bodyPr/>
                    <a:lstStyle/>
                    <a:p>
                      <a:pPr indent="0" lvl="0" marL="0" rtl="0" algn="ctr">
                        <a:lnSpc>
                          <a:spcPct val="115000"/>
                        </a:lnSpc>
                        <a:spcBef>
                          <a:spcPts val="0"/>
                        </a:spcBef>
                        <a:spcAft>
                          <a:spcPts val="0"/>
                        </a:spcAft>
                        <a:buNone/>
                      </a:pPr>
                      <a:r>
                        <a:rPr b="1" lang="en" sz="1200">
                          <a:latin typeface="Times New Roman"/>
                          <a:ea typeface="Times New Roman"/>
                          <a:cs typeface="Times New Roman"/>
                          <a:sym typeface="Times New Roman"/>
                        </a:rPr>
                        <a:t>Misc Fruit &amp; Nuts</a:t>
                      </a:r>
                      <a:endParaRPr b="1" sz="1200">
                        <a:latin typeface="Times New Roman"/>
                        <a:ea typeface="Times New Roman"/>
                        <a:cs typeface="Times New Roman"/>
                        <a:sym typeface="Times New Roman"/>
                      </a:endParaRPr>
                    </a:p>
                  </a:txBody>
                  <a:tcPr marT="25400" marB="25400" marR="25400" marL="25400">
                    <a:solidFill>
                      <a:srgbClr val="FFFFFF"/>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47%</a:t>
                      </a:r>
                      <a:endParaRPr sz="1200">
                        <a:latin typeface="Times New Roman"/>
                        <a:ea typeface="Times New Roman"/>
                        <a:cs typeface="Times New Roman"/>
                        <a:sym typeface="Times New Roman"/>
                      </a:endParaRPr>
                    </a:p>
                  </a:txBody>
                  <a:tcPr marT="25400" marB="25400" marR="25400" marL="25400">
                    <a:solidFill>
                      <a:srgbClr val="FFFFFF"/>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&lt;1 – 4.6</a:t>
                      </a:r>
                      <a:endParaRPr sz="1200">
                        <a:latin typeface="Times New Roman"/>
                        <a:ea typeface="Times New Roman"/>
                        <a:cs typeface="Times New Roman"/>
                        <a:sym typeface="Times New Roman"/>
                      </a:endParaRPr>
                    </a:p>
                  </a:txBody>
                  <a:tcPr marT="25400" marB="25400" marR="25400" marL="25400">
                    <a:solidFill>
                      <a:srgbClr val="FFFFFF"/>
                    </a:solidFill>
                  </a:tcPr>
                </a:tc>
              </a:tr>
              <a:tr h="376500">
                <a:tc>
                  <a:txBody>
                    <a:bodyPr/>
                    <a:lstStyle/>
                    <a:p>
                      <a:pPr indent="0" lvl="0" marL="0" rtl="0" algn="ctr">
                        <a:lnSpc>
                          <a:spcPct val="115000"/>
                        </a:lnSpc>
                        <a:spcBef>
                          <a:spcPts val="0"/>
                        </a:spcBef>
                        <a:spcAft>
                          <a:spcPts val="0"/>
                        </a:spcAft>
                        <a:buNone/>
                      </a:pPr>
                      <a:r>
                        <a:rPr b="1" lang="en" sz="1200">
                          <a:latin typeface="Times New Roman"/>
                          <a:ea typeface="Times New Roman"/>
                          <a:cs typeface="Times New Roman"/>
                          <a:sym typeface="Times New Roman"/>
                        </a:rPr>
                        <a:t>Tropical Fruit</a:t>
                      </a:r>
                      <a:endParaRPr b="1" sz="1200">
                        <a:latin typeface="Times New Roman"/>
                        <a:ea typeface="Times New Roman"/>
                        <a:cs typeface="Times New Roman"/>
                        <a:sym typeface="Times New Roman"/>
                      </a:endParaRPr>
                    </a:p>
                  </a:txBody>
                  <a:tcPr marT="25400" marB="25400" marR="25400" marL="25400">
                    <a:lnB cap="flat" cmpd="sng" w="12700">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44%</a:t>
                      </a:r>
                      <a:endParaRPr sz="1200">
                        <a:latin typeface="Times New Roman"/>
                        <a:ea typeface="Times New Roman"/>
                        <a:cs typeface="Times New Roman"/>
                        <a:sym typeface="Times New Roman"/>
                      </a:endParaRPr>
                    </a:p>
                  </a:txBody>
                  <a:tcPr marT="25400" marB="25400" marR="25400" marL="25400">
                    <a:lnB cap="flat" cmpd="sng" w="12700">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&lt;1 – 4.6</a:t>
                      </a:r>
                      <a:endParaRPr sz="1200">
                        <a:latin typeface="Times New Roman"/>
                        <a:ea typeface="Times New Roman"/>
                        <a:cs typeface="Times New Roman"/>
                        <a:sym typeface="Times New Roman"/>
                      </a:endParaRPr>
                    </a:p>
                  </a:txBody>
                  <a:tcPr marT="25400" marB="25400" marR="25400" marL="25400">
                    <a:lnB cap="flat" cmpd="sng" w="12700">
                      <a:solidFill>
                        <a:srgbClr val="000000"/>
                      </a:solidFill>
                      <a:prstDash val="solid"/>
                      <a:round/>
                      <a:headEnd len="sm" w="sm" type="none"/>
                      <a:tailEnd len="sm" w="sm" type="none"/>
                    </a:lnB>
                    <a:solidFill>
                      <a:srgbClr val="FFFFFF"/>
                    </a:solidFill>
                  </a:tcPr>
                </a:tc>
              </a:tr>
            </a:tbl>
          </a:graphicData>
        </a:graphic>
      </p:graphicFrame>
      <p:sp>
        <p:nvSpPr>
          <p:cNvPr id="150" name="Google Shape;150;p21"/>
          <p:cNvSpPr txBox="1"/>
          <p:nvPr/>
        </p:nvSpPr>
        <p:spPr>
          <a:xfrm>
            <a:off x="6193500" y="3064175"/>
            <a:ext cx="2765100" cy="1847100"/>
          </a:xfrm>
          <a:prstGeom prst="rect">
            <a:avLst/>
          </a:prstGeom>
          <a:solidFill>
            <a:srgbClr val="C9DAF8"/>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Note: US average per capita consumption of lettuces = 31.5#/person. Most WI counties receive less than 29% of the national average.</a:t>
            </a:r>
            <a:endParaRPr sz="1800">
              <a:solidFill>
                <a:schemeClr val="dk2"/>
              </a:solidFill>
            </a:endParaRPr>
          </a:p>
        </p:txBody>
      </p:sp>
      <p:sp>
        <p:nvSpPr>
          <p:cNvPr id="151" name="Google Shape;151;p21"/>
          <p:cNvSpPr txBox="1"/>
          <p:nvPr/>
        </p:nvSpPr>
        <p:spPr>
          <a:xfrm>
            <a:off x="111325" y="297975"/>
            <a:ext cx="8979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rPr>
              <a:t>Rural at the thin end of national distribution systems</a:t>
            </a:r>
            <a:endParaRPr sz="30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