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99" r:id="rId2"/>
    <p:sldId id="307" r:id="rId3"/>
    <p:sldId id="310" r:id="rId4"/>
    <p:sldId id="311" r:id="rId5"/>
    <p:sldId id="303" r:id="rId6"/>
    <p:sldId id="306" r:id="rId7"/>
    <p:sldId id="276" r:id="rId8"/>
    <p:sldId id="314" r:id="rId9"/>
    <p:sldId id="313" r:id="rId10"/>
    <p:sldId id="256" r:id="rId11"/>
    <p:sldId id="315" r:id="rId12"/>
    <p:sldId id="309" r:id="rId13"/>
    <p:sldId id="302" r:id="rId14"/>
    <p:sldId id="285" r:id="rId15"/>
    <p:sldId id="291" r:id="rId16"/>
    <p:sldId id="287" r:id="rId17"/>
    <p:sldId id="258" r:id="rId18"/>
    <p:sldId id="295" r:id="rId19"/>
    <p:sldId id="304" r:id="rId20"/>
    <p:sldId id="316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38"/>
    <p:restoredTop sz="83497"/>
  </p:normalViewPr>
  <p:slideViewPr>
    <p:cSldViewPr snapToGrid="0">
      <p:cViewPr varScale="1">
        <p:scale>
          <a:sx n="59" d="100"/>
          <a:sy n="59" d="100"/>
        </p:scale>
        <p:origin x="216" y="1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FB7EC-66F3-6647-AB70-529F8686EBD4}" type="datetimeFigureOut">
              <a:rPr lang="en-US" smtClean="0"/>
              <a:t>5/7/26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7233C-E5C8-E147-9423-8DA246DFC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1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8C2EC-05B3-1EF9-A0B4-229614AD4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3BE662-5EEE-ED48-179F-7F21609F35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25A05E-E302-C8DC-C26E-AFACC218F1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cycles</a:t>
            </a:r>
          </a:p>
          <a:p>
            <a:endParaRPr lang="en-US" dirty="0"/>
          </a:p>
          <a:p>
            <a:r>
              <a:rPr lang="en-US" dirty="0"/>
              <a:t>The business survives or thrives</a:t>
            </a:r>
          </a:p>
          <a:p>
            <a:r>
              <a:rPr lang="en-US" dirty="0"/>
              <a:t>It will be sold to your family, a strategic buyer, an investor, or repurposed.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BE62B-BD66-6F56-D2A9-240ED5891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15000-6441-3745-9DD0-01C80909FE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1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63923-B452-C218-A481-2BFE19260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F20431-BF67-1BD9-A83E-52A3AE9A7C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1E4DB4-FF87-4F71-E05E-10A563DA5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cycles</a:t>
            </a:r>
          </a:p>
          <a:p>
            <a:endParaRPr lang="en-US" dirty="0"/>
          </a:p>
          <a:p>
            <a:r>
              <a:rPr lang="en-US" dirty="0"/>
              <a:t>The business survives or thrives</a:t>
            </a:r>
          </a:p>
          <a:p>
            <a:r>
              <a:rPr lang="en-US" dirty="0"/>
              <a:t>It will be sold to your family, a strategic buyer, an investor, or repurposed.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D7779-EDF0-CF6F-2D75-DFF44BDA82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15000-6441-3745-9DD0-01C80909FE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80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BFC0B-3BAF-DCFF-8E44-773483FFB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398693-3809-D949-F9E2-AF10B8CCD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145C75-2EC8-6A78-DDEA-C5357CEDF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cycles</a:t>
            </a:r>
          </a:p>
          <a:p>
            <a:endParaRPr lang="en-US" dirty="0"/>
          </a:p>
          <a:p>
            <a:r>
              <a:rPr lang="en-US" dirty="0"/>
              <a:t>The business survives or thrives</a:t>
            </a:r>
          </a:p>
          <a:p>
            <a:r>
              <a:rPr lang="en-US" dirty="0"/>
              <a:t>It will be sold to your family, a strategic buyer, an investor, or repurposed.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D8F73-DF35-0AF5-DCF6-CFD688D34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15000-6441-3745-9DD0-01C80909FE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09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161C8-C8DA-ECDC-E357-C425B06B9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EE62BC-CCAA-5D15-EF3C-D79F786E9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1BA931-D633-F57D-DDD6-D3C5ECE40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cycles</a:t>
            </a:r>
          </a:p>
          <a:p>
            <a:endParaRPr lang="en-US" dirty="0"/>
          </a:p>
          <a:p>
            <a:r>
              <a:rPr lang="en-US" dirty="0"/>
              <a:t>The business survives or thrives</a:t>
            </a:r>
          </a:p>
          <a:p>
            <a:r>
              <a:rPr lang="en-US" dirty="0"/>
              <a:t>It will be sold to your family, a strategic buyer, an investor, or repurposed.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07D4D-AD95-3219-C41F-648FE0D38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15000-6441-3745-9DD0-01C80909FE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59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Hesitation .  Sound decisions are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27233C-E5C8-E147-9423-8DA246DFC5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3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2DDCC-5B13-BB8E-0075-7FBB5E21D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D3BA5-E620-130F-3FAA-05A9B62D71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C87C11-AC99-1EC8-2935-78E541C20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cycles</a:t>
            </a:r>
          </a:p>
          <a:p>
            <a:endParaRPr lang="en-US" dirty="0"/>
          </a:p>
          <a:p>
            <a:r>
              <a:rPr lang="en-US" dirty="0"/>
              <a:t>The business survives or thrives</a:t>
            </a:r>
          </a:p>
          <a:p>
            <a:r>
              <a:rPr lang="en-US" dirty="0"/>
              <a:t>It will be sold to your family, a strategic buyer, an investor, or repurposed.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58484-8514-2EA3-D421-709EDEEA79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15000-6441-3745-9DD0-01C80909FE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15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15000-6441-3745-9DD0-01C80909FE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82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C3861-8C73-DE24-2ACC-CACF69B2B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9CD7D1-8743-8BFB-663C-DF8B393CCD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1208C-D45E-9A04-3B67-3F282D49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63D-BA6A-0742-A016-DEE3C8814B4A}" type="datetimeFigureOut">
              <a:rPr lang="en-US" smtClean="0"/>
              <a:t>5/7/26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D3871-4D38-1916-F9A3-D4B4E6E6C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03F2A-6E5B-AC57-3E3E-35CF0AE84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2867-AAE6-DD4F-B87C-201E0D8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14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EE808-39EB-E4B2-F1D5-2FDA20B8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5C2B3C-FB38-BE5C-D06C-497DD09A5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6E90C-D57A-F155-160D-7D65A6F31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63D-BA6A-0742-A016-DEE3C8814B4A}" type="datetimeFigureOut">
              <a:rPr lang="en-US" smtClean="0"/>
              <a:t>5/7/26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5F38D-A17A-32FA-0097-53E6E01F2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33398-6080-74E8-FD5A-31D1CA332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2867-AAE6-DD4F-B87C-201E0D8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11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3764CC-1AA0-B7AD-8509-B53444780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1EA18-3713-1280-590C-DBC66F4DB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21D11-4005-C84A-EBF3-1ABDF8121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63D-BA6A-0742-A016-DEE3C8814B4A}" type="datetimeFigureOut">
              <a:rPr lang="en-US" smtClean="0"/>
              <a:t>5/7/26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6C52A-B19D-CF0E-5FF7-F56E5E09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B6F33-2E50-8716-6F72-BCE4459F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2867-AAE6-DD4F-B87C-201E0D8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4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667000" y="731519"/>
            <a:ext cx="6400800" cy="347472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142820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C5770-071C-6822-3B10-F7676217A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10AE7-84AD-E183-1121-8FE7F7956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BCF43-1C52-FA7C-0E0D-47D4E947A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63D-BA6A-0742-A016-DEE3C8814B4A}" type="datetimeFigureOut">
              <a:rPr lang="en-US" smtClean="0"/>
              <a:t>5/7/26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82575-49BE-FF73-41D3-4B37F2A48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520CF-C330-D149-00F6-E7985BDB7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2867-AAE6-DD4F-B87C-201E0D8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4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10C53-5CE6-41EB-2D2F-AC3204D2A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3F227-2B94-49CE-96EE-AFF3A846D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578CE-FA4B-5CAE-D3D7-A43A69FB7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63D-BA6A-0742-A016-DEE3C8814B4A}" type="datetimeFigureOut">
              <a:rPr lang="en-US" smtClean="0"/>
              <a:t>5/7/26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31624-093A-A3D4-A6BE-4F666734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6D97C-5F86-2CE8-484A-C39428D94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2867-AAE6-DD4F-B87C-201E0D8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8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ABEA5-112A-0CAB-B987-555D1C7B3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A63F6-6691-747B-5FC8-47AACDD52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4B3AB-083B-F35B-51E4-1CBB48635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C144B-98C7-3F9F-73CB-B54843957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63D-BA6A-0742-A016-DEE3C8814B4A}" type="datetimeFigureOut">
              <a:rPr lang="en-US" smtClean="0"/>
              <a:t>5/7/26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57FEF-34C4-89D1-5DD3-E31CD48AF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25B1A-B2AD-1CF6-F767-6343AE168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2867-AAE6-DD4F-B87C-201E0D8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23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3374F-4FD5-74F6-9B2A-BCB187164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CAC54-0431-1161-CB4E-DD1BF8526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314CA-E6DD-A2E0-CE3C-324BB4E6E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43581-ABA2-D84F-5512-89B79D2407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F7DEB2-55E4-C043-45FC-2BE93411E6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DA80E4-8139-7513-0F22-18F76C65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63D-BA6A-0742-A016-DEE3C8814B4A}" type="datetimeFigureOut">
              <a:rPr lang="en-US" smtClean="0"/>
              <a:t>5/7/26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ED983-2C68-CDE2-64BA-1CF9D3F8A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8D1561-714C-6232-C52F-18220EEC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2867-AAE6-DD4F-B87C-201E0D8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6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23E7-E6A1-9033-494B-8A72AB249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122D8-19AC-AC63-1D09-7C5AEF4CA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63D-BA6A-0742-A016-DEE3C8814B4A}" type="datetimeFigureOut">
              <a:rPr lang="en-US" smtClean="0"/>
              <a:t>5/7/26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E541A-46A0-D269-EABE-1920967CA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C34E1-AC2A-6D90-6FCF-C83AD5B5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2867-AAE6-DD4F-B87C-201E0D8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8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CF5EB0-AAED-22A0-25E2-C4669CE00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63D-BA6A-0742-A016-DEE3C8814B4A}" type="datetimeFigureOut">
              <a:rPr lang="en-US" smtClean="0"/>
              <a:t>5/7/26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86286C-5E22-2B8F-994D-066E0C048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C614-AFBC-40AA-A1F8-ADACD97D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2867-AAE6-DD4F-B87C-201E0D8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46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6DE3C-3C44-34F3-FEED-7F704D092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37234-034E-6E04-6E09-8E616442E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E3693-2906-E6A3-33E3-9770ECBDE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E6EBA-9A29-0264-7EB1-7DC5C971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63D-BA6A-0742-A016-DEE3C8814B4A}" type="datetimeFigureOut">
              <a:rPr lang="en-US" smtClean="0"/>
              <a:t>5/7/26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445DE-DBC2-71AB-521A-BC673E3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CBA3B-9A70-8368-E645-7776EEC1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2867-AAE6-DD4F-B87C-201E0D8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9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B88DE-E4CF-DF74-EB2A-1410F8B72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2AAFB8-C3A6-3806-DEAC-D1E9A0BF9E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20B771-292A-D6F6-A282-C2AF6E788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F5D3C-771C-608E-3D13-ADE0DE699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6863D-BA6A-0742-A016-DEE3C8814B4A}" type="datetimeFigureOut">
              <a:rPr lang="en-US" smtClean="0"/>
              <a:t>5/7/26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75087-2776-2841-E965-FB4C79D64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39AD2-4176-DB8A-B66D-7669152FA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2867-AAE6-DD4F-B87C-201E0D8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931A08-490E-0E20-15D6-2E953DD93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89768-FA8A-2B59-E5DA-3D78CAF74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AD001-08C5-0E3D-0B82-1F7223FA0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86863D-BA6A-0742-A016-DEE3C8814B4A}" type="datetimeFigureOut">
              <a:rPr lang="en-US" smtClean="0"/>
              <a:t>5/7/26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9A352-84B1-E425-9B11-D100AF9B8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FD580-B61A-5C6D-4889-98BA86826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8E2867-AAE6-DD4F-B87C-201E0D8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4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0F5A8-401F-36EE-5176-CB106088A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Double-click to edit">
            <a:extLst>
              <a:ext uri="{FF2B5EF4-FFF2-40B4-BE49-F238E27FC236}">
                <a16:creationId xmlns:a16="http://schemas.microsoft.com/office/drawing/2014/main" id="{2A289165-B8B5-AD2D-7E07-FF0E363131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Double-click to edit">
            <a:extLst>
              <a:ext uri="{FF2B5EF4-FFF2-40B4-BE49-F238E27FC236}">
                <a16:creationId xmlns:a16="http://schemas.microsoft.com/office/drawing/2014/main" id="{F416CF68-D650-C27F-D431-7932968E088E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93" name="2.jpg" descr="2.jpg">
            <a:extLst>
              <a:ext uri="{FF2B5EF4-FFF2-40B4-BE49-F238E27FC236}">
                <a16:creationId xmlns:a16="http://schemas.microsoft.com/office/drawing/2014/main" id="{47D415F3-0DEE-7300-FEC7-C3E95DD0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267587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76A1B86-DC99-46B9-B5AA-A7E928EA9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304FFE-74E9-4316-B822-F35A685E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65868" y="757129"/>
            <a:ext cx="5483679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800" b="1"/>
            </a:pP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Reflection Questions- Alignment and Hesitation</a:t>
            </a:r>
          </a:p>
        </p:txBody>
      </p:sp>
      <p:pic>
        <p:nvPicPr>
          <p:cNvPr id="10" name="Picture 9" descr="Different colored question marks">
            <a:extLst>
              <a:ext uri="{FF2B5EF4-FFF2-40B4-BE49-F238E27FC236}">
                <a16:creationId xmlns:a16="http://schemas.microsoft.com/office/drawing/2014/main" id="{66DB256F-6086-257C-B373-1C2C635C5A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405" r="37317"/>
          <a:stretch>
            <a:fillRect/>
          </a:stretch>
        </p:blipFill>
        <p:spPr>
          <a:xfrm>
            <a:off x="-7266" y="10"/>
            <a:ext cx="3569616" cy="6857990"/>
          </a:xfrm>
          <a:custGeom>
            <a:avLst/>
            <a:gdLst/>
            <a:ahLst/>
            <a:cxnLst/>
            <a:rect l="l" t="t" r="r" b="b"/>
            <a:pathLst>
              <a:path w="3569616" h="6858000">
                <a:moveTo>
                  <a:pt x="0" y="0"/>
                </a:moveTo>
                <a:lnTo>
                  <a:pt x="3119345" y="0"/>
                </a:lnTo>
                <a:lnTo>
                  <a:pt x="3123529" y="17226"/>
                </a:lnTo>
                <a:cubicBezTo>
                  <a:pt x="3124924" y="23927"/>
                  <a:pt x="3126075" y="29690"/>
                  <a:pt x="3127926" y="35733"/>
                </a:cubicBezTo>
                <a:cubicBezTo>
                  <a:pt x="3135983" y="55162"/>
                  <a:pt x="3152761" y="75163"/>
                  <a:pt x="3158476" y="86830"/>
                </a:cubicBezTo>
                <a:lnTo>
                  <a:pt x="3162217" y="105744"/>
                </a:lnTo>
                <a:lnTo>
                  <a:pt x="3166997" y="104727"/>
                </a:lnTo>
                <a:lnTo>
                  <a:pt x="3167793" y="111793"/>
                </a:lnTo>
                <a:lnTo>
                  <a:pt x="3168896" y="127609"/>
                </a:lnTo>
                <a:cubicBezTo>
                  <a:pt x="3170241" y="137435"/>
                  <a:pt x="3170795" y="164972"/>
                  <a:pt x="3173185" y="174906"/>
                </a:cubicBezTo>
                <a:cubicBezTo>
                  <a:pt x="3178510" y="177461"/>
                  <a:pt x="3181593" y="181749"/>
                  <a:pt x="3183238" y="187215"/>
                </a:cubicBezTo>
                <a:lnTo>
                  <a:pt x="3184145" y="199435"/>
                </a:lnTo>
                <a:lnTo>
                  <a:pt x="3200957" y="269529"/>
                </a:lnTo>
                <a:lnTo>
                  <a:pt x="3202491" y="279219"/>
                </a:lnTo>
                <a:lnTo>
                  <a:pt x="3206975" y="284221"/>
                </a:lnTo>
                <a:cubicBezTo>
                  <a:pt x="3208056" y="288198"/>
                  <a:pt x="3208241" y="299815"/>
                  <a:pt x="3208979" y="303078"/>
                </a:cubicBezTo>
                <a:cubicBezTo>
                  <a:pt x="3209786" y="303316"/>
                  <a:pt x="3210593" y="303555"/>
                  <a:pt x="3211400" y="303794"/>
                </a:cubicBezTo>
                <a:cubicBezTo>
                  <a:pt x="3215834" y="314048"/>
                  <a:pt x="3230882" y="352723"/>
                  <a:pt x="3235583" y="364595"/>
                </a:cubicBezTo>
                <a:cubicBezTo>
                  <a:pt x="3232098" y="367263"/>
                  <a:pt x="3238178" y="372307"/>
                  <a:pt x="3239601" y="375020"/>
                </a:cubicBezTo>
                <a:cubicBezTo>
                  <a:pt x="3237179" y="375617"/>
                  <a:pt x="3236854" y="382439"/>
                  <a:pt x="3239157" y="384290"/>
                </a:cubicBezTo>
                <a:cubicBezTo>
                  <a:pt x="3254070" y="431093"/>
                  <a:pt x="3227895" y="408920"/>
                  <a:pt x="3245230" y="435044"/>
                </a:cubicBezTo>
                <a:cubicBezTo>
                  <a:pt x="3246565" y="439781"/>
                  <a:pt x="3245820" y="443743"/>
                  <a:pt x="3244204" y="447282"/>
                </a:cubicBezTo>
                <a:lnTo>
                  <a:pt x="3240762" y="452630"/>
                </a:lnTo>
                <a:lnTo>
                  <a:pt x="3249093" y="471880"/>
                </a:lnTo>
                <a:cubicBezTo>
                  <a:pt x="3252174" y="481431"/>
                  <a:pt x="3254453" y="491548"/>
                  <a:pt x="3255857" y="501992"/>
                </a:cubicBezTo>
                <a:cubicBezTo>
                  <a:pt x="3250999" y="504682"/>
                  <a:pt x="3258622" y="512442"/>
                  <a:pt x="3260271" y="516223"/>
                </a:cubicBezTo>
                <a:cubicBezTo>
                  <a:pt x="3257006" y="516482"/>
                  <a:pt x="3255973" y="525173"/>
                  <a:pt x="3258865" y="528038"/>
                </a:cubicBezTo>
                <a:cubicBezTo>
                  <a:pt x="3274535" y="591283"/>
                  <a:pt x="3241762" y="557303"/>
                  <a:pt x="3262462" y="594499"/>
                </a:cubicBezTo>
                <a:cubicBezTo>
                  <a:pt x="3263816" y="600863"/>
                  <a:pt x="3262479" y="605795"/>
                  <a:pt x="3260024" y="610000"/>
                </a:cubicBezTo>
                <a:lnTo>
                  <a:pt x="3253721" y="617692"/>
                </a:lnTo>
                <a:lnTo>
                  <a:pt x="3256482" y="623204"/>
                </a:lnTo>
                <a:cubicBezTo>
                  <a:pt x="3258005" y="644600"/>
                  <a:pt x="3251476" y="651376"/>
                  <a:pt x="3259225" y="663365"/>
                </a:cubicBezTo>
                <a:cubicBezTo>
                  <a:pt x="3245876" y="682744"/>
                  <a:pt x="3258539" y="675670"/>
                  <a:pt x="3261631" y="689522"/>
                </a:cubicBezTo>
                <a:cubicBezTo>
                  <a:pt x="3265207" y="700373"/>
                  <a:pt x="3269507" y="679723"/>
                  <a:pt x="3271002" y="690492"/>
                </a:cubicBezTo>
                <a:cubicBezTo>
                  <a:pt x="3267989" y="702455"/>
                  <a:pt x="3279578" y="701125"/>
                  <a:pt x="3275760" y="713609"/>
                </a:cubicBezTo>
                <a:cubicBezTo>
                  <a:pt x="3266819" y="711239"/>
                  <a:pt x="3278954" y="737528"/>
                  <a:pt x="3271356" y="738880"/>
                </a:cubicBezTo>
                <a:cubicBezTo>
                  <a:pt x="3282938" y="748490"/>
                  <a:pt x="3269788" y="754591"/>
                  <a:pt x="3274016" y="768139"/>
                </a:cubicBezTo>
                <a:cubicBezTo>
                  <a:pt x="3278559" y="774347"/>
                  <a:pt x="3279560" y="778980"/>
                  <a:pt x="3275507" y="785654"/>
                </a:cubicBezTo>
                <a:cubicBezTo>
                  <a:pt x="3297514" y="814181"/>
                  <a:pt x="3277534" y="803670"/>
                  <a:pt x="3287024" y="831111"/>
                </a:cubicBezTo>
                <a:cubicBezTo>
                  <a:pt x="3296672" y="854655"/>
                  <a:pt x="3303659" y="881610"/>
                  <a:pt x="3324562" y="903604"/>
                </a:cubicBezTo>
                <a:cubicBezTo>
                  <a:pt x="3330338" y="907511"/>
                  <a:pt x="3333079" y="917872"/>
                  <a:pt x="3330682" y="926744"/>
                </a:cubicBezTo>
                <a:cubicBezTo>
                  <a:pt x="3330269" y="928269"/>
                  <a:pt x="3329716" y="929694"/>
                  <a:pt x="3329041" y="930971"/>
                </a:cubicBezTo>
                <a:cubicBezTo>
                  <a:pt x="3333270" y="950914"/>
                  <a:pt x="3351150" y="1023696"/>
                  <a:pt x="3356062" y="1046405"/>
                </a:cubicBezTo>
                <a:cubicBezTo>
                  <a:pt x="3349099" y="1048737"/>
                  <a:pt x="3362597" y="1059482"/>
                  <a:pt x="3358521" y="1067217"/>
                </a:cubicBezTo>
                <a:cubicBezTo>
                  <a:pt x="3354869" y="1072807"/>
                  <a:pt x="3358113" y="1077371"/>
                  <a:pt x="3358773" y="1082909"/>
                </a:cubicBezTo>
                <a:cubicBezTo>
                  <a:pt x="3356098" y="1090444"/>
                  <a:pt x="3363241" y="1113953"/>
                  <a:pt x="3367682" y="1119909"/>
                </a:cubicBezTo>
                <a:cubicBezTo>
                  <a:pt x="3382703" y="1133847"/>
                  <a:pt x="3374343" y="1168367"/>
                  <a:pt x="3385911" y="1180009"/>
                </a:cubicBezTo>
                <a:cubicBezTo>
                  <a:pt x="3387774" y="1184389"/>
                  <a:pt x="3388688" y="1188737"/>
                  <a:pt x="3389010" y="1193041"/>
                </a:cubicBezTo>
                <a:lnTo>
                  <a:pt x="3388572" y="1205179"/>
                </a:lnTo>
                <a:lnTo>
                  <a:pt x="3385768" y="1208811"/>
                </a:lnTo>
                <a:lnTo>
                  <a:pt x="3386975" y="1216129"/>
                </a:lnTo>
                <a:lnTo>
                  <a:pt x="3386647" y="1218271"/>
                </a:lnTo>
                <a:cubicBezTo>
                  <a:pt x="3386007" y="1222365"/>
                  <a:pt x="3385480" y="1226399"/>
                  <a:pt x="3385420" y="1230360"/>
                </a:cubicBezTo>
                <a:cubicBezTo>
                  <a:pt x="3400233" y="1224163"/>
                  <a:pt x="3387342" y="1263034"/>
                  <a:pt x="3398902" y="1251303"/>
                </a:cubicBezTo>
                <a:cubicBezTo>
                  <a:pt x="3401143" y="1271991"/>
                  <a:pt x="3411558" y="1255397"/>
                  <a:pt x="3402244" y="1281071"/>
                </a:cubicBezTo>
                <a:cubicBezTo>
                  <a:pt x="3416627" y="1312459"/>
                  <a:pt x="3415183" y="1363554"/>
                  <a:pt x="3435533" y="1387530"/>
                </a:cubicBezTo>
                <a:cubicBezTo>
                  <a:pt x="3428168" y="1384876"/>
                  <a:pt x="3423452" y="1398828"/>
                  <a:pt x="3427595" y="1407995"/>
                </a:cubicBezTo>
                <a:cubicBezTo>
                  <a:pt x="3398778" y="1398886"/>
                  <a:pt x="3455260" y="1443485"/>
                  <a:pt x="3436580" y="1453051"/>
                </a:cubicBezTo>
                <a:cubicBezTo>
                  <a:pt x="3454427" y="1452263"/>
                  <a:pt x="3487273" y="1492392"/>
                  <a:pt x="3473886" y="1513215"/>
                </a:cubicBezTo>
                <a:cubicBezTo>
                  <a:pt x="3479337" y="1543203"/>
                  <a:pt x="3495403" y="1563620"/>
                  <a:pt x="3491486" y="1595707"/>
                </a:cubicBezTo>
                <a:cubicBezTo>
                  <a:pt x="3493932" y="1596530"/>
                  <a:pt x="3496028" y="1598008"/>
                  <a:pt x="3497869" y="1599939"/>
                </a:cubicBezTo>
                <a:lnTo>
                  <a:pt x="3502453" y="1606503"/>
                </a:lnTo>
                <a:lnTo>
                  <a:pt x="3502232" y="1607846"/>
                </a:lnTo>
                <a:cubicBezTo>
                  <a:pt x="3502503" y="1613048"/>
                  <a:pt x="3503673" y="1615641"/>
                  <a:pt x="3505239" y="1617081"/>
                </a:cubicBezTo>
                <a:cubicBezTo>
                  <a:pt x="3505979" y="1617395"/>
                  <a:pt x="3506719" y="1617710"/>
                  <a:pt x="3507459" y="1618024"/>
                </a:cubicBezTo>
                <a:lnTo>
                  <a:pt x="3510011" y="1624022"/>
                </a:lnTo>
                <a:lnTo>
                  <a:pt x="3516358" y="1634929"/>
                </a:lnTo>
                <a:lnTo>
                  <a:pt x="3516308" y="1637821"/>
                </a:lnTo>
                <a:lnTo>
                  <a:pt x="3523955" y="1655598"/>
                </a:lnTo>
                <a:lnTo>
                  <a:pt x="3523473" y="1656247"/>
                </a:lnTo>
                <a:cubicBezTo>
                  <a:pt x="3522567" y="1658107"/>
                  <a:pt x="3522227" y="1660249"/>
                  <a:pt x="3523061" y="1663024"/>
                </a:cubicBezTo>
                <a:cubicBezTo>
                  <a:pt x="3513175" y="1664689"/>
                  <a:pt x="3520280" y="1667013"/>
                  <a:pt x="3523616" y="1675054"/>
                </a:cubicBezTo>
                <a:cubicBezTo>
                  <a:pt x="3509006" y="1679436"/>
                  <a:pt x="3523682" y="1698702"/>
                  <a:pt x="3517630" y="1707801"/>
                </a:cubicBezTo>
                <a:cubicBezTo>
                  <a:pt x="3520410" y="1713612"/>
                  <a:pt x="3523083" y="1719836"/>
                  <a:pt x="3525537" y="1726380"/>
                </a:cubicBezTo>
                <a:lnTo>
                  <a:pt x="3529903" y="1779986"/>
                </a:lnTo>
                <a:lnTo>
                  <a:pt x="3521468" y="1836998"/>
                </a:lnTo>
                <a:cubicBezTo>
                  <a:pt x="3522502" y="1857808"/>
                  <a:pt x="3519191" y="1876110"/>
                  <a:pt x="3523412" y="1893497"/>
                </a:cubicBezTo>
                <a:cubicBezTo>
                  <a:pt x="3520411" y="1900876"/>
                  <a:pt x="3519436" y="1907708"/>
                  <a:pt x="3525004" y="1913894"/>
                </a:cubicBezTo>
                <a:cubicBezTo>
                  <a:pt x="3524490" y="1933413"/>
                  <a:pt x="3517414" y="1938604"/>
                  <a:pt x="3523928" y="1950514"/>
                </a:cubicBezTo>
                <a:cubicBezTo>
                  <a:pt x="3512685" y="1962215"/>
                  <a:pt x="3517275" y="1962555"/>
                  <a:pt x="3521008" y="1967449"/>
                </a:cubicBezTo>
                <a:lnTo>
                  <a:pt x="3521297" y="1968163"/>
                </a:lnTo>
                <a:lnTo>
                  <a:pt x="3519686" y="1969768"/>
                </a:lnTo>
                <a:lnTo>
                  <a:pt x="3519089" y="1972904"/>
                </a:lnTo>
                <a:lnTo>
                  <a:pt x="3520122" y="1981289"/>
                </a:lnTo>
                <a:lnTo>
                  <a:pt x="3520948" y="1984413"/>
                </a:lnTo>
                <a:cubicBezTo>
                  <a:pt x="3521356" y="1986575"/>
                  <a:pt x="3521416" y="1988026"/>
                  <a:pt x="3521226" y="1989046"/>
                </a:cubicBezTo>
                <a:lnTo>
                  <a:pt x="3521092" y="1989171"/>
                </a:lnTo>
                <a:lnTo>
                  <a:pt x="3521624" y="1993492"/>
                </a:lnTo>
                <a:cubicBezTo>
                  <a:pt x="3522844" y="2000762"/>
                  <a:pt x="3524332" y="2007819"/>
                  <a:pt x="3525996" y="2014518"/>
                </a:cubicBezTo>
                <a:cubicBezTo>
                  <a:pt x="3518529" y="2020777"/>
                  <a:pt x="3529333" y="2045218"/>
                  <a:pt x="3514412" y="2043465"/>
                </a:cubicBezTo>
                <a:cubicBezTo>
                  <a:pt x="3516219" y="2052531"/>
                  <a:pt x="3522688" y="2057653"/>
                  <a:pt x="3512822" y="2055222"/>
                </a:cubicBezTo>
                <a:cubicBezTo>
                  <a:pt x="3513140" y="2058224"/>
                  <a:pt x="3512432" y="2060136"/>
                  <a:pt x="3511227" y="2061550"/>
                </a:cubicBezTo>
                <a:lnTo>
                  <a:pt x="3510645" y="2061975"/>
                </a:lnTo>
                <a:lnTo>
                  <a:pt x="3514907" y="2082129"/>
                </a:lnTo>
                <a:lnTo>
                  <a:pt x="3514347" y="2084880"/>
                </a:lnTo>
                <a:lnTo>
                  <a:pt x="3518565" y="2097919"/>
                </a:lnTo>
                <a:lnTo>
                  <a:pt x="3519976" y="2104707"/>
                </a:lnTo>
                <a:lnTo>
                  <a:pt x="3521958" y="2106519"/>
                </a:lnTo>
                <a:cubicBezTo>
                  <a:pt x="3523219" y="2108534"/>
                  <a:pt x="3523895" y="2111498"/>
                  <a:pt x="3523237" y="2116590"/>
                </a:cubicBezTo>
                <a:lnTo>
                  <a:pt x="3522786" y="2117790"/>
                </a:lnTo>
                <a:lnTo>
                  <a:pt x="3526064" y="2125947"/>
                </a:lnTo>
                <a:cubicBezTo>
                  <a:pt x="3527505" y="2128548"/>
                  <a:pt x="3529274" y="2130818"/>
                  <a:pt x="3531495" y="2132603"/>
                </a:cubicBezTo>
                <a:cubicBezTo>
                  <a:pt x="3522034" y="2161762"/>
                  <a:pt x="3533978" y="2187874"/>
                  <a:pt x="3533955" y="2218836"/>
                </a:cubicBezTo>
                <a:cubicBezTo>
                  <a:pt x="3517312" y="2233337"/>
                  <a:pt x="3542024" y="2285180"/>
                  <a:pt x="3559442" y="2291697"/>
                </a:cubicBezTo>
                <a:cubicBezTo>
                  <a:pt x="3544608" y="2292866"/>
                  <a:pt x="3567228" y="2330146"/>
                  <a:pt x="3568373" y="2340076"/>
                </a:cubicBezTo>
                <a:cubicBezTo>
                  <a:pt x="3568755" y="2343387"/>
                  <a:pt x="3566751" y="2343658"/>
                  <a:pt x="3560178" y="2338540"/>
                </a:cubicBezTo>
                <a:cubicBezTo>
                  <a:pt x="3562571" y="2349015"/>
                  <a:pt x="3555536" y="2360463"/>
                  <a:pt x="3548875" y="2354921"/>
                </a:cubicBezTo>
                <a:cubicBezTo>
                  <a:pt x="3564342" y="2386191"/>
                  <a:pt x="3553912" y="2434573"/>
                  <a:pt x="3562290" y="2470516"/>
                </a:cubicBezTo>
                <a:cubicBezTo>
                  <a:pt x="3548732" y="2491328"/>
                  <a:pt x="3561750" y="2479665"/>
                  <a:pt x="3560263" y="2500409"/>
                </a:cubicBezTo>
                <a:cubicBezTo>
                  <a:pt x="3573531" y="2493872"/>
                  <a:pt x="3554177" y="2525877"/>
                  <a:pt x="3569616" y="2525972"/>
                </a:cubicBezTo>
                <a:cubicBezTo>
                  <a:pt x="3568857" y="2529744"/>
                  <a:pt x="3567635" y="2533395"/>
                  <a:pt x="3566291" y="2537057"/>
                </a:cubicBezTo>
                <a:lnTo>
                  <a:pt x="3565595" y="2538979"/>
                </a:lnTo>
                <a:lnTo>
                  <a:pt x="3565471" y="2546483"/>
                </a:lnTo>
                <a:lnTo>
                  <a:pt x="3562111" y="2548822"/>
                </a:lnTo>
                <a:lnTo>
                  <a:pt x="3559542" y="2560277"/>
                </a:lnTo>
                <a:cubicBezTo>
                  <a:pt x="3559093" y="2564534"/>
                  <a:pt x="3559212" y="2569074"/>
                  <a:pt x="3560240" y="2574030"/>
                </a:cubicBezTo>
                <a:cubicBezTo>
                  <a:pt x="3567097" y="2585933"/>
                  <a:pt x="3560828" y="2605604"/>
                  <a:pt x="3562359" y="2622912"/>
                </a:cubicBezTo>
                <a:lnTo>
                  <a:pt x="3564740" y="2630748"/>
                </a:lnTo>
                <a:lnTo>
                  <a:pt x="3563214" y="2656947"/>
                </a:lnTo>
                <a:cubicBezTo>
                  <a:pt x="3563065" y="2664385"/>
                  <a:pt x="3563222" y="2672085"/>
                  <a:pt x="3563949" y="2680153"/>
                </a:cubicBezTo>
                <a:lnTo>
                  <a:pt x="3566383" y="2695058"/>
                </a:lnTo>
                <a:lnTo>
                  <a:pt x="3565385" y="2699075"/>
                </a:lnTo>
                <a:cubicBezTo>
                  <a:pt x="3565951" y="2705917"/>
                  <a:pt x="3570892" y="2714690"/>
                  <a:pt x="3565525" y="2714239"/>
                </a:cubicBezTo>
                <a:lnTo>
                  <a:pt x="3567847" y="2721812"/>
                </a:lnTo>
                <a:lnTo>
                  <a:pt x="3564077" y="2729693"/>
                </a:lnTo>
                <a:cubicBezTo>
                  <a:pt x="3563144" y="2730592"/>
                  <a:pt x="3562134" y="2731288"/>
                  <a:pt x="3561085" y="2731758"/>
                </a:cubicBezTo>
                <a:lnTo>
                  <a:pt x="3563149" y="2742418"/>
                </a:lnTo>
                <a:lnTo>
                  <a:pt x="3560661" y="2751437"/>
                </a:lnTo>
                <a:lnTo>
                  <a:pt x="3563126" y="2758989"/>
                </a:lnTo>
                <a:lnTo>
                  <a:pt x="3562876" y="2762207"/>
                </a:lnTo>
                <a:lnTo>
                  <a:pt x="3561866" y="2770236"/>
                </a:lnTo>
                <a:cubicBezTo>
                  <a:pt x="3561066" y="2774372"/>
                  <a:pt x="3560080" y="2779005"/>
                  <a:pt x="3559378" y="2784138"/>
                </a:cubicBezTo>
                <a:lnTo>
                  <a:pt x="3559178" y="2788436"/>
                </a:lnTo>
                <a:lnTo>
                  <a:pt x="3554648" y="2798068"/>
                </a:lnTo>
                <a:cubicBezTo>
                  <a:pt x="3551209" y="2805087"/>
                  <a:pt x="3548936" y="2810580"/>
                  <a:pt x="3551400" y="2816345"/>
                </a:cubicBezTo>
                <a:cubicBezTo>
                  <a:pt x="3547036" y="2826742"/>
                  <a:pt x="3533490" y="2834711"/>
                  <a:pt x="3538128" y="2849028"/>
                </a:cubicBezTo>
                <a:cubicBezTo>
                  <a:pt x="3531517" y="2845031"/>
                  <a:pt x="3538369" y="2865256"/>
                  <a:pt x="3532013" y="2868126"/>
                </a:cubicBezTo>
                <a:cubicBezTo>
                  <a:pt x="3526842" y="2869601"/>
                  <a:pt x="3527715" y="2876080"/>
                  <a:pt x="3526094" y="2881167"/>
                </a:cubicBezTo>
                <a:cubicBezTo>
                  <a:pt x="3520961" y="2885059"/>
                  <a:pt x="3517628" y="2910333"/>
                  <a:pt x="3518939" y="2918966"/>
                </a:cubicBezTo>
                <a:cubicBezTo>
                  <a:pt x="3525789" y="2943088"/>
                  <a:pt x="3505468" y="2964225"/>
                  <a:pt x="3510391" y="2983548"/>
                </a:cubicBezTo>
                <a:cubicBezTo>
                  <a:pt x="3510204" y="2988707"/>
                  <a:pt x="3509257" y="2993036"/>
                  <a:pt x="3507840" y="2996827"/>
                </a:cubicBezTo>
                <a:lnTo>
                  <a:pt x="3502741" y="3006379"/>
                </a:lnTo>
                <a:lnTo>
                  <a:pt x="3499028" y="3006971"/>
                </a:lnTo>
                <a:lnTo>
                  <a:pt x="3497157" y="3013976"/>
                </a:lnTo>
                <a:lnTo>
                  <a:pt x="3496053" y="3015450"/>
                </a:lnTo>
                <a:cubicBezTo>
                  <a:pt x="3493931" y="3018255"/>
                  <a:pt x="3491925" y="3021106"/>
                  <a:pt x="3490329" y="3024292"/>
                </a:cubicBezTo>
                <a:cubicBezTo>
                  <a:pt x="3504872" y="3031782"/>
                  <a:pt x="3479143" y="3052632"/>
                  <a:pt x="3493186" y="3052840"/>
                </a:cubicBezTo>
                <a:cubicBezTo>
                  <a:pt x="3486942" y="3071654"/>
                  <a:pt x="3501947" y="3066916"/>
                  <a:pt x="3484298" y="3080007"/>
                </a:cubicBezTo>
                <a:cubicBezTo>
                  <a:pt x="3483814" y="3117860"/>
                  <a:pt x="3462683" y="3158406"/>
                  <a:pt x="3469977" y="3195253"/>
                </a:cubicBezTo>
                <a:cubicBezTo>
                  <a:pt x="3464984" y="3186842"/>
                  <a:pt x="3455676" y="3194249"/>
                  <a:pt x="3455490" y="3205255"/>
                </a:cubicBezTo>
                <a:cubicBezTo>
                  <a:pt x="3435461" y="3173385"/>
                  <a:pt x="3464274" y="3257718"/>
                  <a:pt x="3445250" y="3249703"/>
                </a:cubicBezTo>
                <a:cubicBezTo>
                  <a:pt x="3460163" y="3264187"/>
                  <a:pt x="3471377" y="3324835"/>
                  <a:pt x="3452291" y="3330508"/>
                </a:cubicBezTo>
                <a:cubicBezTo>
                  <a:pt x="3445043" y="3359645"/>
                  <a:pt x="3450218" y="3389952"/>
                  <a:pt x="3434486" y="3412864"/>
                </a:cubicBezTo>
                <a:cubicBezTo>
                  <a:pt x="3436166" y="3415609"/>
                  <a:pt x="3437306" y="3418595"/>
                  <a:pt x="3438058" y="3421734"/>
                </a:cubicBezTo>
                <a:lnTo>
                  <a:pt x="3439245" y="3430986"/>
                </a:lnTo>
                <a:lnTo>
                  <a:pt x="3438541" y="3431897"/>
                </a:lnTo>
                <a:cubicBezTo>
                  <a:pt x="3436732" y="3436375"/>
                  <a:pt x="3436677" y="3439488"/>
                  <a:pt x="3437396" y="3441992"/>
                </a:cubicBezTo>
                <a:lnTo>
                  <a:pt x="3438843" y="3444647"/>
                </a:lnTo>
                <a:lnTo>
                  <a:pt x="3438591" y="3451712"/>
                </a:lnTo>
                <a:lnTo>
                  <a:pt x="3439527" y="3466008"/>
                </a:lnTo>
                <a:lnTo>
                  <a:pt x="3438357" y="3468331"/>
                </a:lnTo>
                <a:lnTo>
                  <a:pt x="3437674" y="3489343"/>
                </a:lnTo>
                <a:cubicBezTo>
                  <a:pt x="3437459" y="3489383"/>
                  <a:pt x="3437241" y="3489424"/>
                  <a:pt x="3437026" y="3489465"/>
                </a:cubicBezTo>
                <a:cubicBezTo>
                  <a:pt x="3435558" y="3490219"/>
                  <a:pt x="3434444" y="3491679"/>
                  <a:pt x="3434044" y="3494659"/>
                </a:cubicBezTo>
                <a:cubicBezTo>
                  <a:pt x="3425302" y="3487640"/>
                  <a:pt x="3430211" y="3495561"/>
                  <a:pt x="3429800" y="3504965"/>
                </a:cubicBezTo>
                <a:cubicBezTo>
                  <a:pt x="3416132" y="3496161"/>
                  <a:pt x="3420620" y="3524348"/>
                  <a:pt x="3412115" y="3526661"/>
                </a:cubicBezTo>
                <a:cubicBezTo>
                  <a:pt x="3412121" y="3533765"/>
                  <a:pt x="3411879" y="3541120"/>
                  <a:pt x="3411331" y="3548549"/>
                </a:cubicBezTo>
                <a:lnTo>
                  <a:pt x="3410824" y="3552872"/>
                </a:lnTo>
                <a:cubicBezTo>
                  <a:pt x="3410773" y="3552889"/>
                  <a:pt x="3410721" y="3552908"/>
                  <a:pt x="3410671" y="3552926"/>
                </a:cubicBezTo>
                <a:cubicBezTo>
                  <a:pt x="3410254" y="3553793"/>
                  <a:pt x="3409971" y="3555188"/>
                  <a:pt x="3409849" y="3557419"/>
                </a:cubicBezTo>
                <a:lnTo>
                  <a:pt x="3409902" y="3560756"/>
                </a:lnTo>
                <a:lnTo>
                  <a:pt x="3408918" y="3569144"/>
                </a:lnTo>
                <a:lnTo>
                  <a:pt x="3407623" y="3571810"/>
                </a:lnTo>
                <a:lnTo>
                  <a:pt x="3405729" y="3572549"/>
                </a:lnTo>
                <a:lnTo>
                  <a:pt x="3405835" y="3573359"/>
                </a:lnTo>
                <a:cubicBezTo>
                  <a:pt x="3408214" y="3579757"/>
                  <a:pt x="3412465" y="3582275"/>
                  <a:pt x="3399129" y="3587902"/>
                </a:cubicBezTo>
                <a:cubicBezTo>
                  <a:pt x="3402495" y="3602236"/>
                  <a:pt x="3394605" y="3603730"/>
                  <a:pt x="3389566" y="3621859"/>
                </a:cubicBezTo>
                <a:cubicBezTo>
                  <a:pt x="3393374" y="3630350"/>
                  <a:pt x="3390863" y="3636316"/>
                  <a:pt x="3386307" y="3641820"/>
                </a:cubicBezTo>
                <a:cubicBezTo>
                  <a:pt x="3386232" y="3660214"/>
                  <a:pt x="3378837" y="3675854"/>
                  <a:pt x="3374956" y="3695940"/>
                </a:cubicBezTo>
                <a:cubicBezTo>
                  <a:pt x="3378387" y="3718839"/>
                  <a:pt x="3365817" y="3728358"/>
                  <a:pt x="3361718" y="3749831"/>
                </a:cubicBezTo>
                <a:cubicBezTo>
                  <a:pt x="3370064" y="3770267"/>
                  <a:pt x="3350403" y="3763879"/>
                  <a:pt x="3344768" y="3774338"/>
                </a:cubicBezTo>
                <a:lnTo>
                  <a:pt x="3343985" y="3777418"/>
                </a:lnTo>
                <a:lnTo>
                  <a:pt x="3344520" y="3785849"/>
                </a:lnTo>
                <a:lnTo>
                  <a:pt x="3345162" y="3789023"/>
                </a:lnTo>
                <a:cubicBezTo>
                  <a:pt x="3345441" y="3791209"/>
                  <a:pt x="3345415" y="3792659"/>
                  <a:pt x="3345164" y="3793659"/>
                </a:cubicBezTo>
                <a:lnTo>
                  <a:pt x="3345024" y="3793774"/>
                </a:lnTo>
                <a:lnTo>
                  <a:pt x="3345300" y="3798119"/>
                </a:lnTo>
                <a:cubicBezTo>
                  <a:pt x="3346087" y="3805456"/>
                  <a:pt x="3347157" y="3812596"/>
                  <a:pt x="3348424" y="3819398"/>
                </a:cubicBezTo>
                <a:cubicBezTo>
                  <a:pt x="3340590" y="3825065"/>
                  <a:pt x="3349940" y="3850234"/>
                  <a:pt x="3335133" y="3847354"/>
                </a:cubicBezTo>
                <a:cubicBezTo>
                  <a:pt x="3336403" y="3856524"/>
                  <a:pt x="3342565" y="3862118"/>
                  <a:pt x="3332848" y="3858945"/>
                </a:cubicBezTo>
                <a:cubicBezTo>
                  <a:pt x="3332988" y="3861961"/>
                  <a:pt x="3332168" y="3863811"/>
                  <a:pt x="3330878" y="3865128"/>
                </a:cubicBezTo>
                <a:lnTo>
                  <a:pt x="3330273" y="3865510"/>
                </a:lnTo>
                <a:lnTo>
                  <a:pt x="3333337" y="3885908"/>
                </a:lnTo>
                <a:lnTo>
                  <a:pt x="3332616" y="3888608"/>
                </a:lnTo>
                <a:lnTo>
                  <a:pt x="3336057" y="3901916"/>
                </a:lnTo>
                <a:lnTo>
                  <a:pt x="3337066" y="3908785"/>
                </a:lnTo>
                <a:lnTo>
                  <a:pt x="3338940" y="3910739"/>
                </a:lnTo>
                <a:cubicBezTo>
                  <a:pt x="3340082" y="3912843"/>
                  <a:pt x="3340580" y="3915849"/>
                  <a:pt x="3339621" y="3920873"/>
                </a:cubicBezTo>
                <a:lnTo>
                  <a:pt x="3339102" y="3922032"/>
                </a:lnTo>
                <a:lnTo>
                  <a:pt x="3341891" y="3930408"/>
                </a:lnTo>
                <a:cubicBezTo>
                  <a:pt x="3343178" y="3933107"/>
                  <a:pt x="3344812" y="3935503"/>
                  <a:pt x="3346927" y="3937451"/>
                </a:cubicBezTo>
                <a:cubicBezTo>
                  <a:pt x="3335745" y="3965779"/>
                  <a:pt x="3346136" y="3992699"/>
                  <a:pt x="3344279" y="4023542"/>
                </a:cubicBezTo>
                <a:cubicBezTo>
                  <a:pt x="3347024" y="4058096"/>
                  <a:pt x="3350783" y="4081986"/>
                  <a:pt x="3351926" y="4104769"/>
                </a:cubicBezTo>
                <a:cubicBezTo>
                  <a:pt x="3353695" y="4115384"/>
                  <a:pt x="3359144" y="4193344"/>
                  <a:pt x="3352816" y="4187317"/>
                </a:cubicBezTo>
                <a:cubicBezTo>
                  <a:pt x="3366419" y="4219638"/>
                  <a:pt x="3351446" y="4239971"/>
                  <a:pt x="3357691" y="4276413"/>
                </a:cubicBezTo>
                <a:cubicBezTo>
                  <a:pt x="3342910" y="4296116"/>
                  <a:pt x="3356610" y="4285488"/>
                  <a:pt x="3353895" y="4306037"/>
                </a:cubicBezTo>
                <a:cubicBezTo>
                  <a:pt x="3367541" y="4300534"/>
                  <a:pt x="3346306" y="4330948"/>
                  <a:pt x="3361728" y="4332215"/>
                </a:cubicBezTo>
                <a:cubicBezTo>
                  <a:pt x="3360746" y="4335915"/>
                  <a:pt x="3359307" y="4339458"/>
                  <a:pt x="3357748" y="4343006"/>
                </a:cubicBezTo>
                <a:lnTo>
                  <a:pt x="3356941" y="4344866"/>
                </a:lnTo>
                <a:lnTo>
                  <a:pt x="3356370" y="4352332"/>
                </a:lnTo>
                <a:lnTo>
                  <a:pt x="3352876" y="4354407"/>
                </a:lnTo>
                <a:lnTo>
                  <a:pt x="3352683" y="4444689"/>
                </a:lnTo>
                <a:cubicBezTo>
                  <a:pt x="3355485" y="4452425"/>
                  <a:pt x="3356736" y="4477980"/>
                  <a:pt x="3352455" y="4483791"/>
                </a:cubicBezTo>
                <a:cubicBezTo>
                  <a:pt x="3351784" y="4489320"/>
                  <a:pt x="3353780" y="4495171"/>
                  <a:pt x="3349030" y="4498683"/>
                </a:cubicBezTo>
                <a:cubicBezTo>
                  <a:pt x="3346858" y="4510741"/>
                  <a:pt x="3341860" y="4538358"/>
                  <a:pt x="3339427" y="4556140"/>
                </a:cubicBezTo>
                <a:cubicBezTo>
                  <a:pt x="3342836" y="4560659"/>
                  <a:pt x="3341611" y="4566842"/>
                  <a:pt x="3339521" y="4574959"/>
                </a:cubicBezTo>
                <a:lnTo>
                  <a:pt x="3338246" y="4582576"/>
                </a:lnTo>
                <a:lnTo>
                  <a:pt x="3348539" y="4605460"/>
                </a:lnTo>
                <a:lnTo>
                  <a:pt x="3345760" y="4678575"/>
                </a:lnTo>
                <a:lnTo>
                  <a:pt x="3356250" y="4713574"/>
                </a:lnTo>
                <a:cubicBezTo>
                  <a:pt x="3358600" y="4727943"/>
                  <a:pt x="3359577" y="4741820"/>
                  <a:pt x="3361380" y="4755215"/>
                </a:cubicBezTo>
                <a:cubicBezTo>
                  <a:pt x="3363928" y="4785596"/>
                  <a:pt x="3347531" y="4766123"/>
                  <a:pt x="3361636" y="4803525"/>
                </a:cubicBezTo>
                <a:cubicBezTo>
                  <a:pt x="3356254" y="4807867"/>
                  <a:pt x="3356117" y="4812705"/>
                  <a:pt x="3358957" y="4820729"/>
                </a:cubicBezTo>
                <a:cubicBezTo>
                  <a:pt x="3359783" y="4835507"/>
                  <a:pt x="3345952" y="4834947"/>
                  <a:pt x="3354635" y="4849546"/>
                </a:cubicBezTo>
                <a:cubicBezTo>
                  <a:pt x="3350894" y="4848362"/>
                  <a:pt x="3350351" y="4855411"/>
                  <a:pt x="3349759" y="4861941"/>
                </a:cubicBezTo>
                <a:lnTo>
                  <a:pt x="3347368" y="4866228"/>
                </a:lnTo>
                <a:lnTo>
                  <a:pt x="3358408" y="4889535"/>
                </a:lnTo>
                <a:cubicBezTo>
                  <a:pt x="3373705" y="4931282"/>
                  <a:pt x="3382233" y="4982216"/>
                  <a:pt x="3393319" y="5017998"/>
                </a:cubicBezTo>
                <a:cubicBezTo>
                  <a:pt x="3368256" y="5040241"/>
                  <a:pt x="3392200" y="5029364"/>
                  <a:pt x="3389184" y="5055049"/>
                </a:cubicBezTo>
                <a:cubicBezTo>
                  <a:pt x="3413510" y="5050695"/>
                  <a:pt x="3377700" y="5085342"/>
                  <a:pt x="3405892" y="5089973"/>
                </a:cubicBezTo>
                <a:cubicBezTo>
                  <a:pt x="3404451" y="5094499"/>
                  <a:pt x="3402165" y="5098741"/>
                  <a:pt x="3399662" y="5102960"/>
                </a:cubicBezTo>
                <a:lnTo>
                  <a:pt x="3398363" y="5105176"/>
                </a:lnTo>
                <a:lnTo>
                  <a:pt x="3398026" y="5114590"/>
                </a:lnTo>
                <a:lnTo>
                  <a:pt x="3391859" y="5116550"/>
                </a:lnTo>
                <a:lnTo>
                  <a:pt x="3386999" y="5130226"/>
                </a:lnTo>
                <a:cubicBezTo>
                  <a:pt x="3386119" y="5135455"/>
                  <a:pt x="3386267" y="5141205"/>
                  <a:pt x="3388073" y="5147747"/>
                </a:cubicBezTo>
                <a:cubicBezTo>
                  <a:pt x="3400425" y="5164741"/>
                  <a:pt x="3388688" y="5187675"/>
                  <a:pt x="3391234" y="5209919"/>
                </a:cubicBezTo>
                <a:lnTo>
                  <a:pt x="3395469" y="5220481"/>
                </a:lnTo>
                <a:lnTo>
                  <a:pt x="3392518" y="5250830"/>
                </a:lnTo>
                <a:lnTo>
                  <a:pt x="3393800" y="5252877"/>
                </a:lnTo>
                <a:cubicBezTo>
                  <a:pt x="3393941" y="5258188"/>
                  <a:pt x="3392357" y="5268832"/>
                  <a:pt x="3393361" y="5282697"/>
                </a:cubicBezTo>
                <a:lnTo>
                  <a:pt x="3399825" y="5336059"/>
                </a:lnTo>
                <a:lnTo>
                  <a:pt x="3392824" y="5344884"/>
                </a:lnTo>
                <a:lnTo>
                  <a:pt x="3389277" y="5345998"/>
                </a:lnTo>
                <a:lnTo>
                  <a:pt x="3390946" y="5360636"/>
                </a:lnTo>
                <a:lnTo>
                  <a:pt x="3386366" y="5371486"/>
                </a:lnTo>
                <a:lnTo>
                  <a:pt x="3390662" y="5381496"/>
                </a:lnTo>
                <a:lnTo>
                  <a:pt x="3388199" y="5395290"/>
                </a:lnTo>
                <a:cubicBezTo>
                  <a:pt x="3386677" y="5400263"/>
                  <a:pt x="3384810" y="5405812"/>
                  <a:pt x="3383455" y="5412069"/>
                </a:cubicBezTo>
                <a:lnTo>
                  <a:pt x="3376345" y="5426008"/>
                </a:lnTo>
                <a:lnTo>
                  <a:pt x="3374012" y="5448470"/>
                </a:lnTo>
                <a:cubicBezTo>
                  <a:pt x="3372358" y="5465848"/>
                  <a:pt x="3370199" y="5482458"/>
                  <a:pt x="3365299" y="5498771"/>
                </a:cubicBezTo>
                <a:cubicBezTo>
                  <a:pt x="3368242" y="5512292"/>
                  <a:pt x="3368289" y="5524931"/>
                  <a:pt x="3358774" y="5536815"/>
                </a:cubicBezTo>
                <a:cubicBezTo>
                  <a:pt x="3355554" y="5573082"/>
                  <a:pt x="3364982" y="5582256"/>
                  <a:pt x="3352897" y="5604851"/>
                </a:cubicBezTo>
                <a:cubicBezTo>
                  <a:pt x="3357655" y="5611851"/>
                  <a:pt x="3360065" y="5616619"/>
                  <a:pt x="3360918" y="5620215"/>
                </a:cubicBezTo>
                <a:cubicBezTo>
                  <a:pt x="3363482" y="5631010"/>
                  <a:pt x="3352061" y="5631235"/>
                  <a:pt x="3348145" y="5649365"/>
                </a:cubicBezTo>
                <a:cubicBezTo>
                  <a:pt x="3342329" y="5668683"/>
                  <a:pt x="3336842" y="5635583"/>
                  <a:pt x="3334135" y="5654076"/>
                </a:cubicBezTo>
                <a:cubicBezTo>
                  <a:pt x="3338089" y="5673079"/>
                  <a:pt x="3320876" y="5674673"/>
                  <a:pt x="3326011" y="5694285"/>
                </a:cubicBezTo>
                <a:cubicBezTo>
                  <a:pt x="3339441" y="5687377"/>
                  <a:pt x="3320185" y="5735320"/>
                  <a:pt x="3331448" y="5735077"/>
                </a:cubicBezTo>
                <a:cubicBezTo>
                  <a:pt x="3313758" y="5754960"/>
                  <a:pt x="3333086" y="5760823"/>
                  <a:pt x="3326180" y="5784860"/>
                </a:cubicBezTo>
                <a:cubicBezTo>
                  <a:pt x="3319129" y="5796737"/>
                  <a:pt x="3317432" y="5804806"/>
                  <a:pt x="3323175" y="5814629"/>
                </a:cubicBezTo>
                <a:cubicBezTo>
                  <a:pt x="3289103" y="5869565"/>
                  <a:pt x="3319352" y="5845410"/>
                  <a:pt x="3303983" y="5894405"/>
                </a:cubicBezTo>
                <a:lnTo>
                  <a:pt x="3302615" y="5898375"/>
                </a:lnTo>
                <a:lnTo>
                  <a:pt x="3305988" y="5914019"/>
                </a:lnTo>
                <a:cubicBezTo>
                  <a:pt x="3306566" y="5914416"/>
                  <a:pt x="3307142" y="5914813"/>
                  <a:pt x="3307720" y="5915209"/>
                </a:cubicBezTo>
                <a:lnTo>
                  <a:pt x="3288942" y="5962966"/>
                </a:lnTo>
                <a:lnTo>
                  <a:pt x="3289995" y="5969791"/>
                </a:lnTo>
                <a:lnTo>
                  <a:pt x="3273219" y="6000303"/>
                </a:lnTo>
                <a:lnTo>
                  <a:pt x="3266971" y="6016394"/>
                </a:lnTo>
                <a:lnTo>
                  <a:pt x="3258268" y="6034498"/>
                </a:lnTo>
                <a:lnTo>
                  <a:pt x="3262376" y="6046147"/>
                </a:lnTo>
                <a:cubicBezTo>
                  <a:pt x="3269023" y="6073717"/>
                  <a:pt x="3250846" y="6118951"/>
                  <a:pt x="3274161" y="6127097"/>
                </a:cubicBezTo>
                <a:cubicBezTo>
                  <a:pt x="3261055" y="6140796"/>
                  <a:pt x="3284255" y="6151240"/>
                  <a:pt x="3287116" y="6165061"/>
                </a:cubicBezTo>
                <a:cubicBezTo>
                  <a:pt x="3278972" y="6176795"/>
                  <a:pt x="3286959" y="6181809"/>
                  <a:pt x="3289289" y="6191816"/>
                </a:cubicBezTo>
                <a:cubicBezTo>
                  <a:pt x="3284123" y="6196765"/>
                  <a:pt x="3284941" y="6205311"/>
                  <a:pt x="3291517" y="6207797"/>
                </a:cubicBezTo>
                <a:cubicBezTo>
                  <a:pt x="3306003" y="6202672"/>
                  <a:pt x="3300501" y="6232914"/>
                  <a:pt x="3310808" y="6234442"/>
                </a:cubicBezTo>
                <a:cubicBezTo>
                  <a:pt x="3314005" y="6251566"/>
                  <a:pt x="3305763" y="6327405"/>
                  <a:pt x="3322832" y="6339012"/>
                </a:cubicBezTo>
                <a:cubicBezTo>
                  <a:pt x="3332735" y="6373401"/>
                  <a:pt x="3309981" y="6425589"/>
                  <a:pt x="3311360" y="6440393"/>
                </a:cubicBezTo>
                <a:cubicBezTo>
                  <a:pt x="3282540" y="6457108"/>
                  <a:pt x="3365374" y="6523495"/>
                  <a:pt x="3370963" y="6586374"/>
                </a:cubicBezTo>
                <a:cubicBezTo>
                  <a:pt x="3368621" y="6595055"/>
                  <a:pt x="3368943" y="6599590"/>
                  <a:pt x="3375863" y="6601412"/>
                </a:cubicBezTo>
                <a:cubicBezTo>
                  <a:pt x="3380798" y="6617525"/>
                  <a:pt x="3389212" y="6649404"/>
                  <a:pt x="3400578" y="6683057"/>
                </a:cubicBezTo>
                <a:cubicBezTo>
                  <a:pt x="3408645" y="6705148"/>
                  <a:pt x="3410628" y="6805370"/>
                  <a:pt x="3417831" y="6852700"/>
                </a:cubicBezTo>
                <a:lnTo>
                  <a:pt x="341892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/>
          <p:cNvSpPr txBox="1"/>
          <p:nvPr/>
        </p:nvSpPr>
        <p:spPr>
          <a:xfrm>
            <a:off x="3562350" y="1828800"/>
            <a:ext cx="6584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 sz="2000"/>
            </a:pPr>
            <a:r>
              <a:rPr lang="en-US" sz="2000" dirty="0"/>
              <a:t>1. Where in your business, family, or community, do you feel the greatest hesitation right now?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69616" y="3017520"/>
            <a:ext cx="64391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 sz="2000"/>
            </a:pPr>
            <a:r>
              <a:rPr lang="en-US" sz="2000" dirty="0"/>
              <a:t>2. What important conversation or decision is being delayed because of uncertainty or fear of future regret?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9616" y="4206240"/>
            <a:ext cx="6183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 sz="2000"/>
            </a:pPr>
            <a:r>
              <a:rPr lang="en-US" sz="2000" dirty="0"/>
              <a:t>3. What would better alignment look like between customer needs, your team, and the future direction of your business?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48727" y="5760720"/>
            <a:ext cx="332334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  <a:defRPr sz="2000" b="1"/>
            </a:pPr>
            <a:r>
              <a:rPr lang="en-US" sz="2000"/>
              <a:t>ALIGN → CONNECT → FLOW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3900" y="6126481"/>
            <a:ext cx="463300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  <a:defRPr sz="1400"/>
            </a:pPr>
            <a:r>
              <a:rPr lang="en-US" sz="1400"/>
              <a:t>Alignment restores connection. Connection restores flow.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39918-3881-AAA5-21FF-74F98B77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2.jpg" descr="2.jpg">
            <a:extLst>
              <a:ext uri="{FF2B5EF4-FFF2-40B4-BE49-F238E27FC236}">
                <a16:creationId xmlns:a16="http://schemas.microsoft.com/office/drawing/2014/main" id="{37A52E95-A8F9-45FF-86C6-C2779C1B5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3.jpg" descr="3.jpg">
            <a:extLst>
              <a:ext uri="{FF2B5EF4-FFF2-40B4-BE49-F238E27FC236}">
                <a16:creationId xmlns:a16="http://schemas.microsoft.com/office/drawing/2014/main" id="{82106E47-E2E7-8D50-C050-16EF5B493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4.jpg" descr="4.jpg">
            <a:extLst>
              <a:ext uri="{FF2B5EF4-FFF2-40B4-BE49-F238E27FC236}">
                <a16:creationId xmlns:a16="http://schemas.microsoft.com/office/drawing/2014/main" id="{93D8176A-93B0-DF9F-CD26-E0A8BAA40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Title"/>
          <p:cNvSpPr txBox="1"/>
          <p:nvPr/>
        </p:nvSpPr>
        <p:spPr>
          <a:xfrm>
            <a:off x="2400000" y="500000"/>
            <a:ext cx="8200000" cy="7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>
                <a:solidFill>
                  <a:srgbClr val="2C5F4A"/>
                </a:solidFill>
                <a:latin typeface="Lora" pitchFamily="2" charset="77"/>
              </a:rPr>
              <a:t>Life Cycles</a:t>
            </a:r>
          </a:p>
        </p:txBody>
      </p:sp>
      <p:sp>
        <p:nvSpPr>
          <p:cNvPr id="901" name="Subtitle"/>
          <p:cNvSpPr txBox="1"/>
          <p:nvPr/>
        </p:nvSpPr>
        <p:spPr>
          <a:xfrm>
            <a:off x="2400000" y="1250000"/>
            <a:ext cx="82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>
                <a:solidFill>
                  <a:srgbClr val="5A5A5A"/>
                </a:solidFill>
                <a:latin typeface="Lora" pitchFamily="2" charset="77"/>
              </a:rPr>
              <a:t>The business Fails, survives or thrives</a:t>
            </a:r>
          </a:p>
        </p:txBody>
      </p:sp>
      <p:sp>
        <p:nvSpPr>
          <p:cNvPr id="902" name="ConnectorText"/>
          <p:cNvSpPr txBox="1"/>
          <p:nvPr/>
        </p:nvSpPr>
        <p:spPr>
          <a:xfrm>
            <a:off x="2400000" y="1800000"/>
            <a:ext cx="82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777777"/>
                </a:solidFill>
                <a:latin typeface="Lora" pitchFamily="2" charset="77"/>
              </a:rPr>
              <a:t>Strategy and an operating system with alignment  improves success and options</a:t>
            </a:r>
          </a:p>
          <a:p>
            <a:pPr algn="l"/>
            <a:endParaRPr lang="en-US" sz="1400" dirty="0">
              <a:solidFill>
                <a:srgbClr val="777777"/>
              </a:solidFill>
              <a:latin typeface="Lora" pitchFamily="2" charset="77"/>
            </a:endParaRPr>
          </a:p>
        </p:txBody>
      </p:sp>
      <p:sp>
        <p:nvSpPr>
          <p:cNvPr id="910" name="Block1Bg"/>
          <p:cNvSpPr/>
          <p:nvPr/>
        </p:nvSpPr>
        <p:spPr>
          <a:xfrm>
            <a:off x="696000" y="2700000"/>
            <a:ext cx="2500000" cy="3400000"/>
          </a:xfrm>
          <a:prstGeom prst="roundRect">
            <a:avLst>
              <a:gd name="adj" fmla="val 8000"/>
            </a:avLst>
          </a:prstGeom>
          <a:solidFill>
            <a:srgbClr val="FFFFFF">
              <a:alpha val="85000"/>
            </a:srgbClr>
          </a:solidFill>
          <a:ln w="19050">
            <a:solidFill>
              <a:srgbClr val="2C5F4A">
                <a:alpha val="50000"/>
              </a:srgbClr>
            </a:solidFill>
          </a:ln>
        </p:spPr>
        <p:txBody>
          <a:bodyPr wrap="square" lIns="144000" tIns="900000" rIns="144000" bIns="144000" anchor="t"/>
          <a:lstStyle/>
          <a:p>
            <a:pPr algn="ctr"/>
            <a:r>
              <a:rPr lang="en-US" sz="2000" b="1">
                <a:solidFill>
                  <a:srgbClr val="2C5F4A"/>
                </a:solidFill>
                <a:latin typeface="Lora" pitchFamily="2" charset="77"/>
              </a:rPr>
              <a:t>Family</a:t>
            </a:r>
          </a:p>
          <a:p>
            <a:pPr algn="ctr"/>
            <a:endParaRPr lang="en-US" sz="600"/>
          </a:p>
          <a:p>
            <a:pPr algn="ctr"/>
            <a:r>
              <a:rPr lang="en-US" sz="1200">
                <a:solidFill>
                  <a:srgbClr val="4A4A4A"/>
                </a:solidFill>
                <a:latin typeface="Lora" pitchFamily="2" charset="77"/>
              </a:rPr>
              <a:t>Passed on to the next generation, preserving legacy and values</a:t>
            </a:r>
          </a:p>
        </p:txBody>
      </p:sp>
      <p:sp>
        <p:nvSpPr>
          <p:cNvPr id="920" name="Icon1"/>
          <p:cNvSpPr/>
          <p:nvPr/>
        </p:nvSpPr>
        <p:spPr>
          <a:xfrm>
            <a:off x="1546000" y="2850000"/>
            <a:ext cx="800000" cy="800000"/>
          </a:xfrm>
          <a:prstGeom prst="ellipse">
            <a:avLst/>
          </a:prstGeom>
          <a:solidFill>
            <a:srgbClr val="2C5F4A"/>
          </a:solidFill>
          <a:ln w="0"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Lora" pitchFamily="2" charset="77"/>
              </a:rPr>
              <a:t>F</a:t>
            </a:r>
          </a:p>
        </p:txBody>
      </p:sp>
      <p:sp>
        <p:nvSpPr>
          <p:cNvPr id="911" name="Block2Bg"/>
          <p:cNvSpPr/>
          <p:nvPr/>
        </p:nvSpPr>
        <p:spPr>
          <a:xfrm>
            <a:off x="3496000" y="2700000"/>
            <a:ext cx="2500000" cy="3400000"/>
          </a:xfrm>
          <a:prstGeom prst="roundRect">
            <a:avLst>
              <a:gd name="adj" fmla="val 8000"/>
            </a:avLst>
          </a:prstGeom>
          <a:solidFill>
            <a:srgbClr val="FFFFFF">
              <a:alpha val="85000"/>
            </a:srgbClr>
          </a:solidFill>
          <a:ln w="19050">
            <a:solidFill>
              <a:srgbClr val="3B7A5C">
                <a:alpha val="50000"/>
              </a:srgbClr>
            </a:solidFill>
          </a:ln>
        </p:spPr>
        <p:txBody>
          <a:bodyPr wrap="square" lIns="144000" tIns="900000" rIns="144000" bIns="144000" anchor="t"/>
          <a:lstStyle/>
          <a:p>
            <a:pPr algn="ctr"/>
            <a:r>
              <a:rPr lang="en-US" sz="2000" b="1">
                <a:solidFill>
                  <a:srgbClr val="3B7A5C"/>
                </a:solidFill>
                <a:latin typeface="Lora" pitchFamily="2" charset="77"/>
              </a:rPr>
              <a:t>Strategic Buyer</a:t>
            </a:r>
          </a:p>
          <a:p>
            <a:pPr algn="ctr"/>
            <a:endParaRPr lang="en-US" sz="600"/>
          </a:p>
          <a:p>
            <a:pPr algn="ctr"/>
            <a:r>
              <a:rPr lang="en-US" sz="1200">
                <a:solidFill>
                  <a:srgbClr val="4A4A4A"/>
                </a:solidFill>
                <a:latin typeface="Lora" pitchFamily="2" charset="77"/>
              </a:rPr>
              <a:t>Acquired by an aligned partner who sees value in what you built</a:t>
            </a:r>
          </a:p>
        </p:txBody>
      </p:sp>
      <p:sp>
        <p:nvSpPr>
          <p:cNvPr id="921" name="Icon2"/>
          <p:cNvSpPr/>
          <p:nvPr/>
        </p:nvSpPr>
        <p:spPr>
          <a:xfrm>
            <a:off x="4346000" y="2850000"/>
            <a:ext cx="800000" cy="800000"/>
          </a:xfrm>
          <a:prstGeom prst="ellipse">
            <a:avLst/>
          </a:prstGeom>
          <a:solidFill>
            <a:srgbClr val="3B7A5C"/>
          </a:solidFill>
          <a:ln w="0"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Lora" pitchFamily="2" charset="77"/>
              </a:rPr>
              <a:t>S</a:t>
            </a:r>
          </a:p>
        </p:txBody>
      </p:sp>
      <p:sp>
        <p:nvSpPr>
          <p:cNvPr id="912" name="Block3Bg"/>
          <p:cNvSpPr/>
          <p:nvPr/>
        </p:nvSpPr>
        <p:spPr>
          <a:xfrm>
            <a:off x="6296000" y="2700000"/>
            <a:ext cx="2500000" cy="3400000"/>
          </a:xfrm>
          <a:prstGeom prst="roundRect">
            <a:avLst>
              <a:gd name="adj" fmla="val 8000"/>
            </a:avLst>
          </a:prstGeom>
          <a:solidFill>
            <a:srgbClr val="FFFFFF">
              <a:alpha val="85000"/>
            </a:srgbClr>
          </a:solidFill>
          <a:ln w="19050">
            <a:solidFill>
              <a:srgbClr val="4A917A">
                <a:alpha val="50000"/>
              </a:srgbClr>
            </a:solidFill>
          </a:ln>
        </p:spPr>
        <p:txBody>
          <a:bodyPr wrap="square" lIns="144000" tIns="900000" rIns="144000" bIns="144000" anchor="t"/>
          <a:lstStyle/>
          <a:p>
            <a:pPr algn="ctr"/>
            <a:r>
              <a:rPr lang="en-US" sz="2000" b="1">
                <a:solidFill>
                  <a:srgbClr val="4A917A"/>
                </a:solidFill>
                <a:latin typeface="Lora" pitchFamily="2" charset="77"/>
              </a:rPr>
              <a:t>Investor</a:t>
            </a:r>
          </a:p>
          <a:p>
            <a:pPr algn="ctr"/>
            <a:endParaRPr lang="en-US" sz="600"/>
          </a:p>
          <a:p>
            <a:pPr algn="ctr"/>
            <a:r>
              <a:rPr lang="en-US" sz="1200">
                <a:solidFill>
                  <a:srgbClr val="4A4A4A"/>
                </a:solidFill>
                <a:latin typeface="Lora" pitchFamily="2" charset="77"/>
              </a:rPr>
              <a:t>Funded by an investor to scale or transition to new leadership</a:t>
            </a:r>
          </a:p>
        </p:txBody>
      </p:sp>
      <p:sp>
        <p:nvSpPr>
          <p:cNvPr id="922" name="Icon3"/>
          <p:cNvSpPr/>
          <p:nvPr/>
        </p:nvSpPr>
        <p:spPr>
          <a:xfrm>
            <a:off x="7146000" y="2850000"/>
            <a:ext cx="800000" cy="800000"/>
          </a:xfrm>
          <a:prstGeom prst="ellipse">
            <a:avLst/>
          </a:prstGeom>
          <a:solidFill>
            <a:srgbClr val="4A917A"/>
          </a:solidFill>
          <a:ln w="0"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Lora" pitchFamily="2" charset="77"/>
              </a:rPr>
              <a:t>I</a:t>
            </a:r>
          </a:p>
        </p:txBody>
      </p:sp>
      <p:sp>
        <p:nvSpPr>
          <p:cNvPr id="913" name="Block4Bg"/>
          <p:cNvSpPr/>
          <p:nvPr/>
        </p:nvSpPr>
        <p:spPr>
          <a:xfrm>
            <a:off x="9096000" y="2700000"/>
            <a:ext cx="2500000" cy="3400000"/>
          </a:xfrm>
          <a:prstGeom prst="roundRect">
            <a:avLst>
              <a:gd name="adj" fmla="val 8000"/>
            </a:avLst>
          </a:prstGeom>
          <a:solidFill>
            <a:srgbClr val="FFFFFF">
              <a:alpha val="85000"/>
            </a:srgbClr>
          </a:solidFill>
          <a:ln w="19050">
            <a:solidFill>
              <a:srgbClr val="5DAA8E">
                <a:alpha val="50000"/>
              </a:srgbClr>
            </a:solidFill>
          </a:ln>
        </p:spPr>
        <p:txBody>
          <a:bodyPr wrap="square" lIns="144000" tIns="900000" rIns="144000" bIns="144000" anchor="t"/>
          <a:lstStyle/>
          <a:p>
            <a:pPr algn="ctr"/>
            <a:r>
              <a:rPr lang="en-US" sz="2000" b="1">
                <a:solidFill>
                  <a:srgbClr val="5DAA8E"/>
                </a:solidFill>
                <a:latin typeface="Lora" pitchFamily="2" charset="77"/>
              </a:rPr>
              <a:t>Repurposed</a:t>
            </a:r>
          </a:p>
          <a:p>
            <a:pPr algn="ctr"/>
            <a:endParaRPr lang="en-US" sz="600"/>
          </a:p>
          <a:p>
            <a:pPr algn="ctr"/>
            <a:r>
              <a:rPr lang="en-US" sz="1200">
                <a:solidFill>
                  <a:srgbClr val="4A4A4A"/>
                </a:solidFill>
                <a:latin typeface="Lora" pitchFamily="2" charset="77"/>
              </a:rPr>
              <a:t>Transformed into something new that serves a different purpose</a:t>
            </a:r>
          </a:p>
        </p:txBody>
      </p:sp>
      <p:sp>
        <p:nvSpPr>
          <p:cNvPr id="923" name="Icon4"/>
          <p:cNvSpPr/>
          <p:nvPr/>
        </p:nvSpPr>
        <p:spPr>
          <a:xfrm>
            <a:off x="9946000" y="2850000"/>
            <a:ext cx="800000" cy="800000"/>
          </a:xfrm>
          <a:prstGeom prst="ellipse">
            <a:avLst/>
          </a:prstGeom>
          <a:solidFill>
            <a:srgbClr val="5DAA8E"/>
          </a:solidFill>
          <a:ln w="0">
            <a:noFill/>
          </a:ln>
        </p:spPr>
        <p:txBody>
          <a:bodyPr wrap="square" lIns="0" tIns="0" rIns="0" bIns="0" anchor="ctr"/>
          <a:lstStyle/>
          <a:p>
            <a:pPr algn="ctr"/>
            <a:r>
              <a:rPr lang="en-US" sz="2400" b="1">
                <a:solidFill>
                  <a:srgbClr val="FFFFFF"/>
                </a:solidFill>
                <a:latin typeface="Lora" pitchFamily="2" charset="77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85242949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EBAA7-C010-5FB4-7D5E-47BD85619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Double-click to edit">
            <a:extLst>
              <a:ext uri="{FF2B5EF4-FFF2-40B4-BE49-F238E27FC236}">
                <a16:creationId xmlns:a16="http://schemas.microsoft.com/office/drawing/2014/main" id="{2B53F184-FDE9-35D0-491A-83D7B8734F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Double-click to edit">
            <a:extLst>
              <a:ext uri="{FF2B5EF4-FFF2-40B4-BE49-F238E27FC236}">
                <a16:creationId xmlns:a16="http://schemas.microsoft.com/office/drawing/2014/main" id="{727B3DEE-BA60-23B6-811F-55EDA581A8BF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93" name="2.jpg" descr="2.jpg">
            <a:extLst>
              <a:ext uri="{FF2B5EF4-FFF2-40B4-BE49-F238E27FC236}">
                <a16:creationId xmlns:a16="http://schemas.microsoft.com/office/drawing/2014/main" id="{D6BB7A5F-4DA3-AFC3-54CB-5D32818A7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3.jpg" descr="3.jpg">
            <a:extLst>
              <a:ext uri="{FF2B5EF4-FFF2-40B4-BE49-F238E27FC236}">
                <a16:creationId xmlns:a16="http://schemas.microsoft.com/office/drawing/2014/main" id="{673B50F2-F962-20D6-555E-0DDE9FC53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71AAC0-29F6-8C06-0F86-C8FF61AEE07F}"/>
              </a:ext>
            </a:extLst>
          </p:cNvPr>
          <p:cNvSpPr txBox="1"/>
          <p:nvPr/>
        </p:nvSpPr>
        <p:spPr>
          <a:xfrm>
            <a:off x="2551611" y="662940"/>
            <a:ext cx="7907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Lora" pitchFamily="2" charset="77"/>
              </a:rPr>
              <a:t>Causes of Unsuccessful Family Business Transfers</a:t>
            </a:r>
            <a:r>
              <a:rPr lang="en-US" sz="3600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269628-525C-B7AA-08E2-D170D1104B97}"/>
              </a:ext>
            </a:extLst>
          </p:cNvPr>
          <p:cNvSpPr txBox="1"/>
          <p:nvPr/>
        </p:nvSpPr>
        <p:spPr>
          <a:xfrm>
            <a:off x="2667001" y="2286000"/>
            <a:ext cx="69130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ora" pitchFamily="2" charset="77"/>
              </a:rPr>
              <a:t>	</a:t>
            </a:r>
            <a:r>
              <a:rPr lang="en-US" sz="2400" b="1" dirty="0">
                <a:latin typeface="Lora" pitchFamily="2" charset="77"/>
              </a:rPr>
              <a:t>Why do plans Fail?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1" dirty="0">
              <a:latin typeface="Lora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Lora" pitchFamily="2" charset="77"/>
              </a:rPr>
              <a:t>60% - Breakdown in Trust and Communications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Lora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Lora" pitchFamily="2" charset="77"/>
              </a:rPr>
              <a:t>25% - Failure to Prepare Heirs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Lora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Lora" pitchFamily="2" charset="77"/>
              </a:rPr>
              <a:t>10% - No Clear Family Mission Statement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Lora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Lor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328524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B77CC-D477-147C-D0D8-545A2F41E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Double-click to edit">
            <a:extLst>
              <a:ext uri="{FF2B5EF4-FFF2-40B4-BE49-F238E27FC236}">
                <a16:creationId xmlns:a16="http://schemas.microsoft.com/office/drawing/2014/main" id="{EC015ECE-D85B-D7C0-7C3E-6A191C6252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Double-click to edit">
            <a:extLst>
              <a:ext uri="{FF2B5EF4-FFF2-40B4-BE49-F238E27FC236}">
                <a16:creationId xmlns:a16="http://schemas.microsoft.com/office/drawing/2014/main" id="{34FD696B-84AA-1E34-0A4E-8190B79065B6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93" name="2.jpg" descr="2.jpg">
            <a:extLst>
              <a:ext uri="{FF2B5EF4-FFF2-40B4-BE49-F238E27FC236}">
                <a16:creationId xmlns:a16="http://schemas.microsoft.com/office/drawing/2014/main" id="{EECBD4CA-323E-B127-23CA-2F9CA8C87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3.jpg" descr="3.jpg">
            <a:extLst>
              <a:ext uri="{FF2B5EF4-FFF2-40B4-BE49-F238E27FC236}">
                <a16:creationId xmlns:a16="http://schemas.microsoft.com/office/drawing/2014/main" id="{8F15E8F0-9047-755F-7CAF-3A2319E1B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5720CA-5BD5-0A39-BE7D-21B37587F90F}"/>
              </a:ext>
            </a:extLst>
          </p:cNvPr>
          <p:cNvSpPr txBox="1"/>
          <p:nvPr/>
        </p:nvSpPr>
        <p:spPr>
          <a:xfrm>
            <a:off x="3049859" y="1360451"/>
            <a:ext cx="705314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Typical Triggers</a:t>
            </a:r>
          </a:p>
          <a:p>
            <a:r>
              <a:rPr lang="en-US" sz="4000" dirty="0"/>
              <a:t>1. Appreciation (recognition)</a:t>
            </a:r>
          </a:p>
          <a:p>
            <a:r>
              <a:rPr lang="en-US" sz="4000" dirty="0"/>
              <a:t>2. Autonomy (control)</a:t>
            </a:r>
          </a:p>
          <a:p>
            <a:r>
              <a:rPr lang="en-US" sz="4000" dirty="0"/>
              <a:t>3. Affiliation (In or out)</a:t>
            </a:r>
          </a:p>
          <a:p>
            <a:r>
              <a:rPr lang="en-US" sz="4000" dirty="0"/>
              <a:t>4. Fairness (Why Me?</a:t>
            </a:r>
          </a:p>
          <a:p>
            <a:r>
              <a:rPr lang="en-US" sz="4000" dirty="0"/>
              <a:t>5. Status (up or down)</a:t>
            </a:r>
          </a:p>
        </p:txBody>
      </p:sp>
    </p:spTree>
    <p:extLst>
      <p:ext uri="{BB962C8B-B14F-4D97-AF65-F5344CB8AC3E}">
        <p14:creationId xmlns:p14="http://schemas.microsoft.com/office/powerpoint/2010/main" val="164275910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29.jpg" descr="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3.jpg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816950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32.jpg" descr="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7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98" name="2.jpg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3.jpg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4.jpg" descr="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child sitting on the floor with a basket of eggs  Description automatically generated">
            <a:extLst>
              <a:ext uri="{FF2B5EF4-FFF2-40B4-BE49-F238E27FC236}">
                <a16:creationId xmlns:a16="http://schemas.microsoft.com/office/drawing/2014/main" id="{E59079BE-C17E-50B2-E66F-205ABAAE8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786" y="2055813"/>
            <a:ext cx="2779385" cy="3701027"/>
          </a:xfrm>
          <a:prstGeom prst="rect">
            <a:avLst/>
          </a:prstGeom>
        </p:spPr>
      </p:pic>
      <p:pic>
        <p:nvPicPr>
          <p:cNvPr id="5" name="Picture 4" descr="A baby in a elf hat eating an apple  Description automatically generated">
            <a:extLst>
              <a:ext uri="{FF2B5EF4-FFF2-40B4-BE49-F238E27FC236}">
                <a16:creationId xmlns:a16="http://schemas.microsoft.com/office/drawing/2014/main" id="{3AAF7760-1322-1FD8-83F1-10FD44726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18" y="2050993"/>
            <a:ext cx="2779385" cy="3705847"/>
          </a:xfrm>
          <a:prstGeom prst="rect">
            <a:avLst/>
          </a:prstGeom>
        </p:spPr>
      </p:pic>
      <p:pic>
        <p:nvPicPr>
          <p:cNvPr id="7" name="Picture 6" descr="A person and child holding apples in a room with christmas lights  Description automatically generated">
            <a:extLst>
              <a:ext uri="{FF2B5EF4-FFF2-40B4-BE49-F238E27FC236}">
                <a16:creationId xmlns:a16="http://schemas.microsoft.com/office/drawing/2014/main" id="{A13E4E16-E42B-1BA4-DD11-0AA448CEE0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4701" y="2055813"/>
            <a:ext cx="2775771" cy="3701027"/>
          </a:xfrm>
          <a:prstGeom prst="rect">
            <a:avLst/>
          </a:prstGeom>
        </p:spPr>
      </p:pic>
      <p:pic>
        <p:nvPicPr>
          <p:cNvPr id="9" name="Picture 8" descr="A person and child holding an orange  Description automatically generated">
            <a:extLst>
              <a:ext uri="{FF2B5EF4-FFF2-40B4-BE49-F238E27FC236}">
                <a16:creationId xmlns:a16="http://schemas.microsoft.com/office/drawing/2014/main" id="{E64B6D4C-5D39-6B7C-1606-56037A4F6D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2507" y="2055813"/>
            <a:ext cx="2810171" cy="37487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DABE64-366B-8452-F0E8-6B1D5E082BB4}"/>
              </a:ext>
            </a:extLst>
          </p:cNvPr>
          <p:cNvSpPr txBox="1"/>
          <p:nvPr/>
        </p:nvSpPr>
        <p:spPr>
          <a:xfrm>
            <a:off x="4280360" y="457516"/>
            <a:ext cx="3862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Lora" pitchFamily="2" charset="77"/>
              </a:rPr>
              <a:t>Theo - 2089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93" name="2.jpg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3.jpg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row of fruit trees in a garden  Description automatically generated">
            <a:extLst>
              <a:ext uri="{FF2B5EF4-FFF2-40B4-BE49-F238E27FC236}">
                <a16:creationId xmlns:a16="http://schemas.microsoft.com/office/drawing/2014/main" id="{71761219-8B47-1237-8FFC-1E724EAD4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384" y="84912"/>
            <a:ext cx="4730416" cy="629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5594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B6516-765F-DA07-B1EC-87AB02AA1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Double-click to edit">
            <a:extLst>
              <a:ext uri="{FF2B5EF4-FFF2-40B4-BE49-F238E27FC236}">
                <a16:creationId xmlns:a16="http://schemas.microsoft.com/office/drawing/2014/main" id="{72719E9A-CCB6-5217-2808-CBF62E7C8B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Double-click to edit">
            <a:extLst>
              <a:ext uri="{FF2B5EF4-FFF2-40B4-BE49-F238E27FC236}">
                <a16:creationId xmlns:a16="http://schemas.microsoft.com/office/drawing/2014/main" id="{5C3CCF0B-6E7B-BE86-7E7F-744025E5B268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93" name="2.jpg" descr="2.jpg">
            <a:extLst>
              <a:ext uri="{FF2B5EF4-FFF2-40B4-BE49-F238E27FC236}">
                <a16:creationId xmlns:a16="http://schemas.microsoft.com/office/drawing/2014/main" id="{F91D4CED-EFB4-03C7-D5F5-5B4A81BEC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3.jpg" descr="3.jpg">
            <a:extLst>
              <a:ext uri="{FF2B5EF4-FFF2-40B4-BE49-F238E27FC236}">
                <a16:creationId xmlns:a16="http://schemas.microsoft.com/office/drawing/2014/main" id="{EF201964-8822-EF0B-A03D-631ADA5CD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row of fruit trees in a garden  Description automatically generated">
            <a:extLst>
              <a:ext uri="{FF2B5EF4-FFF2-40B4-BE49-F238E27FC236}">
                <a16:creationId xmlns:a16="http://schemas.microsoft.com/office/drawing/2014/main" id="{C6177738-4EDB-0D9E-F699-D778BF9AB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6" y="1389872"/>
            <a:ext cx="3303666" cy="4399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1F91C5-5F04-B1B5-69DB-FFF5E3A253C9}"/>
              </a:ext>
            </a:extLst>
          </p:cNvPr>
          <p:cNvSpPr txBox="1"/>
          <p:nvPr/>
        </p:nvSpPr>
        <p:spPr>
          <a:xfrm>
            <a:off x="3668487" y="1537060"/>
            <a:ext cx="82840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Lora" pitchFamily="2" charset="77"/>
              </a:rPr>
              <a:t>Treat every individual as a leader.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effectLst/>
              <a:latin typeface="Lora" pitchFamily="2" charset="77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Lora" pitchFamily="2" charset="77"/>
              </a:rPr>
              <a:t>Cultivate with core values, tools </a:t>
            </a:r>
            <a:r>
              <a:rPr lang="en-US" sz="2400" dirty="0">
                <a:latin typeface="Lora" pitchFamily="2" charset="77"/>
              </a:rPr>
              <a:t>of resilience, and </a:t>
            </a:r>
            <a:r>
              <a:rPr lang="en-US" sz="2400" dirty="0">
                <a:effectLst/>
                <a:latin typeface="Lora" pitchFamily="2" charset="77"/>
              </a:rPr>
              <a:t>a shared vision </a:t>
            </a:r>
            <a:r>
              <a:rPr lang="en-US" sz="2400" dirty="0">
                <a:latin typeface="Lora" pitchFamily="2" charset="77"/>
              </a:rPr>
              <a:t>to enable opt–in instead of avoidance.</a:t>
            </a:r>
          </a:p>
          <a:p>
            <a:r>
              <a:rPr lang="en-US" sz="2400" dirty="0">
                <a:latin typeface="Lora" pitchFamily="2" charset="77"/>
              </a:rPr>
              <a:t> </a:t>
            </a:r>
            <a:endParaRPr lang="en-US" sz="2400" dirty="0">
              <a:effectLst/>
              <a:latin typeface="Lora" pitchFamily="2" charset="77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Lora" pitchFamily="2" charset="77"/>
              </a:rPr>
              <a:t>Create a support system that can be counted on.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Lora" pitchFamily="2" charset="77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Lora" pitchFamily="2" charset="77"/>
              </a:rPr>
              <a:t>Use decision guidelines to become </a:t>
            </a:r>
            <a:r>
              <a:rPr lang="en-US" sz="2400" dirty="0">
                <a:latin typeface="Lora" pitchFamily="2" charset="77"/>
              </a:rPr>
              <a:t>an active </a:t>
            </a:r>
            <a:r>
              <a:rPr lang="en-US" sz="2400" dirty="0">
                <a:effectLst/>
                <a:latin typeface="Lora" pitchFamily="2" charset="77"/>
              </a:rPr>
              <a:t>and share organization.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effectLst/>
              <a:latin typeface="Lora" pitchFamily="2" charset="77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ffectLst/>
                <a:latin typeface="Lora" pitchFamily="2" charset="77"/>
              </a:rPr>
              <a:t>Training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746D6F-3D50-9870-73D4-184130FADCFE}"/>
              </a:ext>
            </a:extLst>
          </p:cNvPr>
          <p:cNvSpPr txBox="1"/>
          <p:nvPr/>
        </p:nvSpPr>
        <p:spPr>
          <a:xfrm>
            <a:off x="2666999" y="293909"/>
            <a:ext cx="939966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Lora" pitchFamily="2" charset="77"/>
              </a:rPr>
              <a:t>Leadership Development tips from an </a:t>
            </a:r>
            <a:r>
              <a:rPr lang="en-US" sz="3200" dirty="0">
                <a:effectLst/>
                <a:latin typeface="Lora" pitchFamily="2" charset="77"/>
              </a:rPr>
              <a:t>apple orchard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41846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22921-46C7-4A08-569C-F9CCAD604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Double-click to edit">
            <a:extLst>
              <a:ext uri="{FF2B5EF4-FFF2-40B4-BE49-F238E27FC236}">
                <a16:creationId xmlns:a16="http://schemas.microsoft.com/office/drawing/2014/main" id="{1DDE38A1-9A29-2F40-F1A3-0B37AB25E1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Double-click to edit">
            <a:extLst>
              <a:ext uri="{FF2B5EF4-FFF2-40B4-BE49-F238E27FC236}">
                <a16:creationId xmlns:a16="http://schemas.microsoft.com/office/drawing/2014/main" id="{AC09DED6-551A-144C-DEE0-A079398A0596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93" name="2.jpg" descr="2.jpg">
            <a:extLst>
              <a:ext uri="{FF2B5EF4-FFF2-40B4-BE49-F238E27FC236}">
                <a16:creationId xmlns:a16="http://schemas.microsoft.com/office/drawing/2014/main" id="{0A31927E-05C4-5A74-D908-222BFC813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3.jpg" descr="3.jpg">
            <a:extLst>
              <a:ext uri="{FF2B5EF4-FFF2-40B4-BE49-F238E27FC236}">
                <a16:creationId xmlns:a16="http://schemas.microsoft.com/office/drawing/2014/main" id="{E9D3027F-CBBE-6AE6-A890-8144A057E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D7E50D-AED3-DE96-B342-9198DD11C2B5}"/>
              </a:ext>
            </a:extLst>
          </p:cNvPr>
          <p:cNvSpPr txBox="1"/>
          <p:nvPr/>
        </p:nvSpPr>
        <p:spPr>
          <a:xfrm>
            <a:off x="2551611" y="662940"/>
            <a:ext cx="7907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Lora" pitchFamily="2" charset="77"/>
              </a:rPr>
              <a:t>Restoring the Flow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AFADB-CA8F-60B9-AB33-F8F16A7E1E89}"/>
              </a:ext>
            </a:extLst>
          </p:cNvPr>
          <p:cNvSpPr txBox="1"/>
          <p:nvPr/>
        </p:nvSpPr>
        <p:spPr>
          <a:xfrm>
            <a:off x="2667001" y="1838960"/>
            <a:ext cx="8440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ora" pitchFamily="2" charset="77"/>
              </a:rPr>
              <a:t>Aligning Rural grocery for Growth and Succession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Lora" pitchFamily="2" charset="77"/>
            </a:endParaRPr>
          </a:p>
        </p:txBody>
      </p:sp>
      <p:pic>
        <p:nvPicPr>
          <p:cNvPr id="3" name="Picture 2" descr="A bee on a flower  AI-generated content may be incorrect.">
            <a:extLst>
              <a:ext uri="{FF2B5EF4-FFF2-40B4-BE49-F238E27FC236}">
                <a16:creationId xmlns:a16="http://schemas.microsoft.com/office/drawing/2014/main" id="{D33E6936-D33A-1A9D-4B23-15F1F4829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62" y="2884371"/>
            <a:ext cx="4156480" cy="276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506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47B7-63C3-D461-2BAF-40D97F858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86EF2-741A-04E4-BAC1-EFF0932A4DA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FEF05-6D6E-5675-87B5-0E6A85FD8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76200"/>
            <a:ext cx="105156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3949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10.png" descr="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329CFC-44D1-EE69-0AF2-226515FE8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189" y="2196140"/>
            <a:ext cx="2851698" cy="28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6019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221E6-E95C-7217-D95D-B00DD2687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Double-click to edit">
            <a:extLst>
              <a:ext uri="{FF2B5EF4-FFF2-40B4-BE49-F238E27FC236}">
                <a16:creationId xmlns:a16="http://schemas.microsoft.com/office/drawing/2014/main" id="{710EFCE4-0F98-6EED-2820-666F094D7F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Double-click to edit">
            <a:extLst>
              <a:ext uri="{FF2B5EF4-FFF2-40B4-BE49-F238E27FC236}">
                <a16:creationId xmlns:a16="http://schemas.microsoft.com/office/drawing/2014/main" id="{65E77ECE-29BD-71AA-DFCF-5912F640D919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93" name="2.jpg" descr="2.jpg">
            <a:extLst>
              <a:ext uri="{FF2B5EF4-FFF2-40B4-BE49-F238E27FC236}">
                <a16:creationId xmlns:a16="http://schemas.microsoft.com/office/drawing/2014/main" id="{F8F2D5A7-B2FA-CBA8-758A-27EF377EE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3.jpg" descr="3.jpg">
            <a:extLst>
              <a:ext uri="{FF2B5EF4-FFF2-40B4-BE49-F238E27FC236}">
                <a16:creationId xmlns:a16="http://schemas.microsoft.com/office/drawing/2014/main" id="{AF25076D-3004-FBDB-520F-DB2CA2EC5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890F9-8717-4F9F-FF7E-FAC824113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603" y="219227"/>
            <a:ext cx="9775280" cy="651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0166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E4E36-F20D-48BB-1671-018E7A8E1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Double-click to edit">
            <a:extLst>
              <a:ext uri="{FF2B5EF4-FFF2-40B4-BE49-F238E27FC236}">
                <a16:creationId xmlns:a16="http://schemas.microsoft.com/office/drawing/2014/main" id="{59AC7E86-B012-693A-D044-A2B88D4E3D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Double-click to edit">
            <a:extLst>
              <a:ext uri="{FF2B5EF4-FFF2-40B4-BE49-F238E27FC236}">
                <a16:creationId xmlns:a16="http://schemas.microsoft.com/office/drawing/2014/main" id="{36BB9856-7A82-093C-C5F5-94B527949BEB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93" name="2.jpg" descr="2.jpg">
            <a:extLst>
              <a:ext uri="{FF2B5EF4-FFF2-40B4-BE49-F238E27FC236}">
                <a16:creationId xmlns:a16="http://schemas.microsoft.com/office/drawing/2014/main" id="{4598BF2E-E0F9-3CCB-E35C-F7131E118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3.jpg" descr="3.jpg">
            <a:extLst>
              <a:ext uri="{FF2B5EF4-FFF2-40B4-BE49-F238E27FC236}">
                <a16:creationId xmlns:a16="http://schemas.microsoft.com/office/drawing/2014/main" id="{11DBF71B-15E6-97B2-BA9E-84CA76827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F53EFD-D484-A554-655B-F671E1E70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419" y="365125"/>
            <a:ext cx="9817293" cy="551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7883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425B0-31AA-9D60-EA83-6D090055D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Double-click to edit">
            <a:extLst>
              <a:ext uri="{FF2B5EF4-FFF2-40B4-BE49-F238E27FC236}">
                <a16:creationId xmlns:a16="http://schemas.microsoft.com/office/drawing/2014/main" id="{E38F61DC-DA48-ED9A-2B17-9C0E68D465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Double-click to edit">
            <a:extLst>
              <a:ext uri="{FF2B5EF4-FFF2-40B4-BE49-F238E27FC236}">
                <a16:creationId xmlns:a16="http://schemas.microsoft.com/office/drawing/2014/main" id="{8EC3FE37-9128-8594-9774-45384200528E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93" name="2.jpg" descr="2.jpg">
            <a:extLst>
              <a:ext uri="{FF2B5EF4-FFF2-40B4-BE49-F238E27FC236}">
                <a16:creationId xmlns:a16="http://schemas.microsoft.com/office/drawing/2014/main" id="{A6FBBF74-2D97-028A-9C41-46CACF7D3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3.jpg" descr="3.jpg">
            <a:extLst>
              <a:ext uri="{FF2B5EF4-FFF2-40B4-BE49-F238E27FC236}">
                <a16:creationId xmlns:a16="http://schemas.microsoft.com/office/drawing/2014/main" id="{0FB745CD-2327-6CDC-DE67-C4133518B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A person with sticky notes on her forehead  AI-generated content may be incorrect.">
            <a:extLst>
              <a:ext uri="{FF2B5EF4-FFF2-40B4-BE49-F238E27FC236}">
                <a16:creationId xmlns:a16="http://schemas.microsoft.com/office/drawing/2014/main" id="{208D7045-5A0A-07AD-D8DE-FF28E98CB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232" y="1690688"/>
            <a:ext cx="7772400" cy="39262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7F04C8-52D4-9DBD-4046-3F76354FCDF3}"/>
              </a:ext>
            </a:extLst>
          </p:cNvPr>
          <p:cNvSpPr txBox="1"/>
          <p:nvPr/>
        </p:nvSpPr>
        <p:spPr>
          <a:xfrm>
            <a:off x="2454439" y="639444"/>
            <a:ext cx="9841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Sound Decision Making is overridden by the avoidance of future regrets</a:t>
            </a:r>
          </a:p>
        </p:txBody>
      </p:sp>
    </p:spTree>
    <p:extLst>
      <p:ext uri="{BB962C8B-B14F-4D97-AF65-F5344CB8AC3E}">
        <p14:creationId xmlns:p14="http://schemas.microsoft.com/office/powerpoint/2010/main" val="276120602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4081" y="457200"/>
            <a:ext cx="4887813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000" b="1">
                <a:solidFill>
                  <a:srgbClr val="3A5C4B"/>
                </a:solidFill>
              </a:defRPr>
            </a:pPr>
            <a:r>
              <a:rPr sz="3000"/>
              <a:t>ALIGN → CONNECT → FLOW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6960" y="1645921"/>
            <a:ext cx="637988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2400">
                <a:solidFill>
                  <a:srgbClr val="282828"/>
                </a:solidFill>
              </a:defRPr>
            </a:pPr>
            <a:r>
              <a:rPr sz="2400" dirty="0"/>
              <a:t>Adaptive systems survive by staying connected</a:t>
            </a:r>
            <a:br>
              <a:rPr sz="2400" dirty="0"/>
            </a:br>
            <a:r>
              <a:rPr sz="2400" dirty="0"/>
              <a:t>to changing conditions.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5520" y="6035040"/>
            <a:ext cx="370806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100" i="1">
                <a:solidFill>
                  <a:srgbClr val="646464"/>
                </a:solidFill>
              </a:defRPr>
            </a:pPr>
            <a:r>
              <a:rPr sz="1100"/>
              <a:t>Alignment restores connection. Connection restores flow.</a:t>
            </a:r>
          </a:p>
        </p:txBody>
      </p:sp>
      <p:pic>
        <p:nvPicPr>
          <p:cNvPr id="7" name="Picture 6" descr="A bee on a flower  AI-generated content may be incorrect.">
            <a:extLst>
              <a:ext uri="{FF2B5EF4-FFF2-40B4-BE49-F238E27FC236}">
                <a16:creationId xmlns:a16="http://schemas.microsoft.com/office/drawing/2014/main" id="{BFB37F4E-1672-DC73-49D3-F463D45F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60" y="2998254"/>
            <a:ext cx="4156480" cy="27656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17326-74A0-22D9-C5E2-A482E5129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Double-click to edit">
            <a:extLst>
              <a:ext uri="{FF2B5EF4-FFF2-40B4-BE49-F238E27FC236}">
                <a16:creationId xmlns:a16="http://schemas.microsoft.com/office/drawing/2014/main" id="{8190726B-A33F-4AD4-D0AC-8D02AF10B4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7" name="Double-click to edit">
            <a:extLst>
              <a:ext uri="{FF2B5EF4-FFF2-40B4-BE49-F238E27FC236}">
                <a16:creationId xmlns:a16="http://schemas.microsoft.com/office/drawing/2014/main" id="{EAB3BF59-07CA-A2C9-838E-47A5BA0B9CCC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798" name="2.jpg" descr="2.jpg">
            <a:extLst>
              <a:ext uri="{FF2B5EF4-FFF2-40B4-BE49-F238E27FC236}">
                <a16:creationId xmlns:a16="http://schemas.microsoft.com/office/drawing/2014/main" id="{F688F8AA-E351-FBD8-EDE1-9BB656E33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3.jpg" descr="3.jpg">
            <a:extLst>
              <a:ext uri="{FF2B5EF4-FFF2-40B4-BE49-F238E27FC236}">
                <a16:creationId xmlns:a16="http://schemas.microsoft.com/office/drawing/2014/main" id="{F2EFDD1F-F1DD-D1D8-D262-1E2C5028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4.jpg" descr="4.jpg">
            <a:extLst>
              <a:ext uri="{FF2B5EF4-FFF2-40B4-BE49-F238E27FC236}">
                <a16:creationId xmlns:a16="http://schemas.microsoft.com/office/drawing/2014/main" id="{10B4FE7B-3581-4B4A-13D0-68BA610CD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4C8B78-4065-9B45-6F1E-348A048CFCEC}"/>
              </a:ext>
            </a:extLst>
          </p:cNvPr>
          <p:cNvSpPr txBox="1"/>
          <p:nvPr/>
        </p:nvSpPr>
        <p:spPr>
          <a:xfrm>
            <a:off x="2297083" y="1868016"/>
            <a:ext cx="8287163" cy="230832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20" tIns="45720" rIns="45720" bIns="45720" numCol="1" spcCol="38100" rtlCol="0" anchor="t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ALIGN – The ECHO™ Decision tool.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pPr algn="l"/>
            <a:r>
              <a:rPr lang="en-US" sz="2400" dirty="0">
                <a:solidFill>
                  <a:srgbClr val="002060"/>
                </a:solidFill>
              </a:rPr>
              <a:t>E - Will it Benefit End Users?</a:t>
            </a:r>
          </a:p>
          <a:p>
            <a:pPr algn="l"/>
            <a:r>
              <a:rPr lang="en-US" sz="2400" dirty="0">
                <a:solidFill>
                  <a:srgbClr val="002060"/>
                </a:solidFill>
              </a:rPr>
              <a:t>C - Will it Benefit Collaborators?</a:t>
            </a:r>
          </a:p>
          <a:p>
            <a:pPr algn="l"/>
            <a:r>
              <a:rPr lang="en-US" sz="2400" dirty="0">
                <a:solidFill>
                  <a:srgbClr val="002060"/>
                </a:solidFill>
              </a:rPr>
              <a:t>H - Will it Benefit the Helpers?</a:t>
            </a:r>
          </a:p>
          <a:p>
            <a:pPr algn="l"/>
            <a:r>
              <a:rPr lang="en-US" sz="2400" dirty="0">
                <a:solidFill>
                  <a:srgbClr val="002060"/>
                </a:solidFill>
              </a:rPr>
              <a:t>O - Will it deliver sustainable, values-aligned outcomes? </a:t>
            </a:r>
            <a:endParaRPr lang="en-US" sz="2400" b="1" spc="200" dirty="0">
              <a:solidFill>
                <a:srgbClr val="002060"/>
              </a:solidFill>
              <a:latin typeface="+mj-lt"/>
              <a:ea typeface="+mj-ea"/>
              <a:cs typeface="+mj-cs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72136074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46118-902C-7A81-CE44-3AF9F21C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FDA7A-B311-A6D1-3676-F392BA42499E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CCDDC-FB9D-870A-74B3-FB7EC6F11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684" y="365125"/>
            <a:ext cx="9726632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2519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C8E2-2744-4BD6-2422-3515C4C9B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B7D1E-26FB-9612-1E73-718E8F498EEB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5E6BF8-BFB6-7B2E-61A8-878AD549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7800"/>
            <a:ext cx="101346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9596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511</Words>
  <Application>Microsoft Macintosh PowerPoint</Application>
  <PresentationFormat>Widescreen</PresentationFormat>
  <Paragraphs>90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Lora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Phillip Brooks</dc:creator>
  <cp:lastModifiedBy>Phillip Brooks</cp:lastModifiedBy>
  <cp:revision>9</cp:revision>
  <cp:lastPrinted>2025-04-30T04:31:19Z</cp:lastPrinted>
  <dcterms:created xsi:type="dcterms:W3CDTF">2025-04-07T15:02:30Z</dcterms:created>
  <dcterms:modified xsi:type="dcterms:W3CDTF">2026-05-07T14:24:08Z</dcterms:modified>
</cp:coreProperties>
</file>